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56" r:id="rId2"/>
    <p:sldId id="269" r:id="rId3"/>
    <p:sldId id="270" r:id="rId4"/>
    <p:sldId id="271" r:id="rId5"/>
    <p:sldId id="259" r:id="rId6"/>
    <p:sldId id="258" r:id="rId7"/>
    <p:sldId id="260" r:id="rId8"/>
    <p:sldId id="275" r:id="rId9"/>
    <p:sldId id="263" r:id="rId10"/>
    <p:sldId id="276" r:id="rId11"/>
    <p:sldId id="266" r:id="rId12"/>
    <p:sldId id="267" r:id="rId13"/>
    <p:sldId id="272" r:id="rId14"/>
    <p:sldId id="274" r:id="rId15"/>
    <p:sldId id="277"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a:srgbClr val="6077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2" d="100"/>
          <a:sy n="72" d="100"/>
        </p:scale>
        <p:origin x="-1230"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8C181B-AB79-4F93-8456-FE6180FE1F57}" type="datetimeFigureOut">
              <a:rPr lang="en-IN" smtClean="0"/>
              <a:t>08-01-2016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6FC4FF-67A4-4438-8533-7C5DC7EB85C0}" type="slidenum">
              <a:rPr lang="en-IN" smtClean="0"/>
              <a:t>‹#›</a:t>
            </a:fld>
            <a:endParaRPr lang="en-IN"/>
          </a:p>
        </p:txBody>
      </p:sp>
    </p:spTree>
    <p:extLst>
      <p:ext uri="{BB962C8B-B14F-4D97-AF65-F5344CB8AC3E}">
        <p14:creationId xmlns:p14="http://schemas.microsoft.com/office/powerpoint/2010/main" val="837850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Good</a:t>
            </a:r>
            <a:r>
              <a:rPr lang="en-IN" baseline="0" dirty="0" smtClean="0"/>
              <a:t> evening, I am </a:t>
            </a:r>
            <a:r>
              <a:rPr lang="en-IN" baseline="0" dirty="0" err="1" smtClean="0"/>
              <a:t>Anoop</a:t>
            </a:r>
            <a:r>
              <a:rPr lang="en-IN" baseline="0" dirty="0" smtClean="0"/>
              <a:t> from Dept. of EE, IIT KGP. Today, I will be presenting my work which is based on the design and development of HR monitor for suited for automotive drivers.</a:t>
            </a:r>
            <a:endParaRPr lang="en-IN" dirty="0"/>
          </a:p>
        </p:txBody>
      </p:sp>
      <p:sp>
        <p:nvSpPr>
          <p:cNvPr id="4" name="Slide Number Placeholder 3"/>
          <p:cNvSpPr>
            <a:spLocks noGrp="1"/>
          </p:cNvSpPr>
          <p:nvPr>
            <p:ph type="sldNum" sz="quarter" idx="10"/>
          </p:nvPr>
        </p:nvSpPr>
        <p:spPr/>
        <p:txBody>
          <a:bodyPr/>
          <a:lstStyle/>
          <a:p>
            <a:fld id="{0C6FC4FF-67A4-4438-8533-7C5DC7EB85C0}" type="slidenum">
              <a:rPr lang="en-IN" smtClean="0"/>
              <a:t>1</a:t>
            </a:fld>
            <a:endParaRPr lang="en-IN"/>
          </a:p>
        </p:txBody>
      </p:sp>
    </p:spTree>
    <p:extLst>
      <p:ext uri="{BB962C8B-B14F-4D97-AF65-F5344CB8AC3E}">
        <p14:creationId xmlns:p14="http://schemas.microsoft.com/office/powerpoint/2010/main" val="234596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 large</a:t>
            </a:r>
            <a:r>
              <a:rPr lang="en-IN" baseline="0" dirty="0" smtClean="0"/>
              <a:t> no of accidents occur due to the fatigue of the vehicle driver. Statistics show alarming numbers. For instance, about 1500 deaths have occurred in US.  Similar is the case in India as well. These accidents are reported to occur in early morning and immediately after post lunch sessions. These times correspond to the duration when the driver is more likely to be fatigued. Hence, to reduce such accidents and associated fatalities,  real monitoring of driver state is required. Different methods are available to develop such real-time monitors. Most commonly used method is to use a camera and related image processing </a:t>
            </a:r>
            <a:r>
              <a:rPr lang="en-IN" baseline="0" dirty="0" err="1" smtClean="0"/>
              <a:t>technques</a:t>
            </a:r>
            <a:r>
              <a:rPr lang="en-IN" baseline="0" dirty="0" smtClean="0"/>
              <a:t>.</a:t>
            </a:r>
            <a:endParaRPr lang="en-IN" dirty="0"/>
          </a:p>
        </p:txBody>
      </p:sp>
      <p:sp>
        <p:nvSpPr>
          <p:cNvPr id="4" name="Slide Number Placeholder 3"/>
          <p:cNvSpPr>
            <a:spLocks noGrp="1"/>
          </p:cNvSpPr>
          <p:nvPr>
            <p:ph type="sldNum" sz="quarter" idx="10"/>
          </p:nvPr>
        </p:nvSpPr>
        <p:spPr/>
        <p:txBody>
          <a:bodyPr/>
          <a:lstStyle/>
          <a:p>
            <a:fld id="{0C6FC4FF-67A4-4438-8533-7C5DC7EB85C0}" type="slidenum">
              <a:rPr lang="en-IN" smtClean="0"/>
              <a:t>2</a:t>
            </a:fld>
            <a:endParaRPr lang="en-IN"/>
          </a:p>
        </p:txBody>
      </p:sp>
    </p:spTree>
    <p:extLst>
      <p:ext uri="{BB962C8B-B14F-4D97-AF65-F5344CB8AC3E}">
        <p14:creationId xmlns:p14="http://schemas.microsoft.com/office/powerpoint/2010/main" val="432266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As shown</a:t>
            </a:r>
            <a:r>
              <a:rPr lang="en-IN" baseline="0" dirty="0" smtClean="0"/>
              <a:t> in the figure. Such solutions use signal processing techniques to identify the closure/blinking of the eye or uses the images to identify whether person is yawning.</a:t>
            </a:r>
            <a:endParaRPr lang="en-IN" dirty="0"/>
          </a:p>
        </p:txBody>
      </p:sp>
      <p:sp>
        <p:nvSpPr>
          <p:cNvPr id="4" name="Slide Number Placeholder 3"/>
          <p:cNvSpPr>
            <a:spLocks noGrp="1"/>
          </p:cNvSpPr>
          <p:nvPr>
            <p:ph type="sldNum" sz="quarter" idx="10"/>
          </p:nvPr>
        </p:nvSpPr>
        <p:spPr/>
        <p:txBody>
          <a:bodyPr/>
          <a:lstStyle/>
          <a:p>
            <a:fld id="{0C6FC4FF-67A4-4438-8533-7C5DC7EB85C0}" type="slidenum">
              <a:rPr lang="en-IN" smtClean="0"/>
              <a:t>3</a:t>
            </a:fld>
            <a:endParaRPr lang="en-IN"/>
          </a:p>
        </p:txBody>
      </p:sp>
    </p:spTree>
    <p:extLst>
      <p:ext uri="{BB962C8B-B14F-4D97-AF65-F5344CB8AC3E}">
        <p14:creationId xmlns:p14="http://schemas.microsoft.com/office/powerpoint/2010/main" val="2608675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Alternately, </a:t>
            </a:r>
            <a:r>
              <a:rPr lang="en-IN" dirty="0" err="1" smtClean="0"/>
              <a:t>biosignal</a:t>
            </a:r>
            <a:r>
              <a:rPr lang="en-IN" dirty="0" smtClean="0"/>
              <a:t> based solutions</a:t>
            </a:r>
            <a:r>
              <a:rPr lang="en-IN" baseline="0" dirty="0" smtClean="0"/>
              <a:t> are also reported. EEG electrodes are used for sleep identification. But is requires</a:t>
            </a:r>
            <a:endParaRPr lang="en-IN" dirty="0"/>
          </a:p>
        </p:txBody>
      </p:sp>
      <p:sp>
        <p:nvSpPr>
          <p:cNvPr id="4" name="Slide Number Placeholder 3"/>
          <p:cNvSpPr>
            <a:spLocks noGrp="1"/>
          </p:cNvSpPr>
          <p:nvPr>
            <p:ph type="sldNum" sz="quarter" idx="10"/>
          </p:nvPr>
        </p:nvSpPr>
        <p:spPr/>
        <p:txBody>
          <a:bodyPr/>
          <a:lstStyle/>
          <a:p>
            <a:fld id="{0C6FC4FF-67A4-4438-8533-7C5DC7EB85C0}" type="slidenum">
              <a:rPr lang="en-IN" smtClean="0"/>
              <a:t>4</a:t>
            </a:fld>
            <a:endParaRPr lang="en-IN"/>
          </a:p>
        </p:txBody>
      </p:sp>
    </p:spTree>
    <p:extLst>
      <p:ext uri="{BB962C8B-B14F-4D97-AF65-F5344CB8AC3E}">
        <p14:creationId xmlns:p14="http://schemas.microsoft.com/office/powerpoint/2010/main" val="575197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IN" dirty="0"/>
          </a:p>
        </p:txBody>
      </p:sp>
      <p:sp>
        <p:nvSpPr>
          <p:cNvPr id="4" name="Date Placeholder 3"/>
          <p:cNvSpPr>
            <a:spLocks noGrp="1"/>
          </p:cNvSpPr>
          <p:nvPr>
            <p:ph type="dt" sz="half" idx="10"/>
          </p:nvPr>
        </p:nvSpPr>
        <p:spPr/>
        <p:txBody>
          <a:bodyPr/>
          <a:lstStyle/>
          <a:p>
            <a:fld id="{48D01BF6-1DD7-4FCA-942C-810EA9DEEE6D}" type="datetime1">
              <a:rPr lang="en-IN" smtClean="0"/>
              <a:t>08-01-2016</a:t>
            </a:fld>
            <a:endParaRPr lang="en-IN"/>
          </a:p>
        </p:txBody>
      </p:sp>
      <p:sp>
        <p:nvSpPr>
          <p:cNvPr id="5" name="Footer Placeholder 4"/>
          <p:cNvSpPr>
            <a:spLocks noGrp="1"/>
          </p:cNvSpPr>
          <p:nvPr>
            <p:ph type="ftr" sz="quarter" idx="11"/>
          </p:nvPr>
        </p:nvSpPr>
        <p:spPr/>
        <p:txBody>
          <a:bodyPr/>
          <a:lstStyle/>
          <a:p>
            <a:endParaRPr lang="en-IN" dirty="0"/>
          </a:p>
        </p:txBody>
      </p:sp>
      <p:cxnSp>
        <p:nvCxnSpPr>
          <p:cNvPr id="8" name="Straight Connector 7"/>
          <p:cNvCxnSpPr/>
          <p:nvPr userDrawn="1"/>
        </p:nvCxnSpPr>
        <p:spPr>
          <a:xfrm flipV="1">
            <a:off x="0" y="908720"/>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0" y="6381328"/>
            <a:ext cx="91440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userDrawn="1"/>
        </p:nvSpPr>
        <p:spPr>
          <a:xfrm>
            <a:off x="8676496" y="6464369"/>
            <a:ext cx="360000" cy="360000"/>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00" dirty="0">
              <a:solidFill>
                <a:schemeClr val="accent5">
                  <a:lumMod val="75000"/>
                </a:schemeClr>
              </a:solidFill>
              <a:latin typeface="Arial" pitchFamily="34" charset="0"/>
              <a:cs typeface="Arial" pitchFamily="34" charset="0"/>
            </a:endParaRPr>
          </a:p>
        </p:txBody>
      </p:sp>
      <p:sp>
        <p:nvSpPr>
          <p:cNvPr id="11" name="TextBox 10"/>
          <p:cNvSpPr txBox="1"/>
          <p:nvPr userDrawn="1"/>
        </p:nvSpPr>
        <p:spPr>
          <a:xfrm>
            <a:off x="2880666" y="6479758"/>
            <a:ext cx="3419526" cy="261610"/>
          </a:xfrm>
          <a:prstGeom prst="rect">
            <a:avLst/>
          </a:prstGeom>
          <a:noFill/>
        </p:spPr>
        <p:txBody>
          <a:bodyPr wrap="none" rtlCol="0">
            <a:spAutoFit/>
          </a:bodyPr>
          <a:lstStyle/>
          <a:p>
            <a:r>
              <a:rPr lang="en-IN" sz="1100" b="0" dirty="0" smtClean="0">
                <a:solidFill>
                  <a:schemeClr val="accent5">
                    <a:lumMod val="75000"/>
                  </a:schemeClr>
                </a:solidFill>
                <a:latin typeface="Arial" pitchFamily="34" charset="0"/>
                <a:cs typeface="Arial" pitchFamily="34" charset="0"/>
              </a:rPr>
              <a:t>Department of Electrical Engineering, IIT </a:t>
            </a:r>
            <a:r>
              <a:rPr lang="en-IN" sz="1100" b="0" dirty="0" err="1" smtClean="0">
                <a:solidFill>
                  <a:schemeClr val="accent5">
                    <a:lumMod val="75000"/>
                  </a:schemeClr>
                </a:solidFill>
                <a:latin typeface="Arial" pitchFamily="34" charset="0"/>
                <a:cs typeface="Arial" pitchFamily="34" charset="0"/>
              </a:rPr>
              <a:t>Kharagpur</a:t>
            </a:r>
            <a:endParaRPr lang="en-IN" sz="1100" b="0" dirty="0">
              <a:solidFill>
                <a:schemeClr val="accent5">
                  <a:lumMod val="75000"/>
                </a:schemeClr>
              </a:solidFill>
              <a:latin typeface="Arial" pitchFamily="34" charset="0"/>
              <a:cs typeface="Arial" pitchFamily="34" charset="0"/>
            </a:endParaRPr>
          </a:p>
        </p:txBody>
      </p:sp>
      <p:pic>
        <p:nvPicPr>
          <p:cNvPr id="7" name="Picture 6"/>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244448" y="32250"/>
            <a:ext cx="720000" cy="805970"/>
          </a:xfrm>
          <a:prstGeom prst="rect">
            <a:avLst/>
          </a:prstGeom>
        </p:spPr>
      </p:pic>
      <p:sp>
        <p:nvSpPr>
          <p:cNvPr id="12" name="TextBox 11"/>
          <p:cNvSpPr txBox="1"/>
          <p:nvPr userDrawn="1"/>
        </p:nvSpPr>
        <p:spPr>
          <a:xfrm>
            <a:off x="179512" y="6479758"/>
            <a:ext cx="1728192" cy="261610"/>
          </a:xfrm>
          <a:prstGeom prst="rect">
            <a:avLst/>
          </a:prstGeom>
          <a:noFill/>
        </p:spPr>
        <p:txBody>
          <a:bodyPr wrap="square" rtlCol="0">
            <a:spAutoFit/>
          </a:bodyPr>
          <a:lstStyle/>
          <a:p>
            <a:r>
              <a:rPr lang="en-IN" sz="1100" dirty="0" smtClean="0">
                <a:solidFill>
                  <a:schemeClr val="accent5">
                    <a:lumMod val="75000"/>
                  </a:schemeClr>
                </a:solidFill>
                <a:latin typeface="Arial" pitchFamily="34" charset="0"/>
                <a:cs typeface="Arial" pitchFamily="34" charset="0"/>
              </a:rPr>
              <a:t>IEEE CMI, 08-01-2016</a:t>
            </a:r>
            <a:endParaRPr lang="en-IN" sz="1100" dirty="0">
              <a:solidFill>
                <a:schemeClr val="accent5">
                  <a:lumMod val="75000"/>
                </a:schemeClr>
              </a:solidFill>
              <a:latin typeface="Arial" pitchFamily="34" charset="0"/>
              <a:cs typeface="Arial" pitchFamily="34" charset="0"/>
            </a:endParaRPr>
          </a:p>
        </p:txBody>
      </p:sp>
      <p:sp>
        <p:nvSpPr>
          <p:cNvPr id="13" name="TextBox 12"/>
          <p:cNvSpPr txBox="1"/>
          <p:nvPr userDrawn="1"/>
        </p:nvSpPr>
        <p:spPr>
          <a:xfrm>
            <a:off x="8686800" y="6516000"/>
            <a:ext cx="372218" cy="276999"/>
          </a:xfrm>
          <a:prstGeom prst="rect">
            <a:avLst/>
          </a:prstGeom>
          <a:noFill/>
        </p:spPr>
        <p:txBody>
          <a:bodyPr wrap="none" rtlCol="0">
            <a:spAutoFit/>
          </a:bodyPr>
          <a:lstStyle/>
          <a:p>
            <a:fld id="{46421496-0D53-4709-94A2-1B41D35A1EF2}" type="slidenum">
              <a:rPr lang="en-IN" sz="1200" smtClean="0">
                <a:solidFill>
                  <a:schemeClr val="accent5">
                    <a:lumMod val="75000"/>
                  </a:schemeClr>
                </a:solidFill>
                <a:latin typeface="Arial" pitchFamily="34" charset="0"/>
                <a:cs typeface="Arial" pitchFamily="34" charset="0"/>
              </a:rPr>
              <a:t>‹#›</a:t>
            </a:fld>
            <a:endParaRPr lang="en-IN" sz="1200" dirty="0">
              <a:solidFill>
                <a:schemeClr val="accent5">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80860589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4606E35-9830-4810-A619-19B1C6B91916}" type="datetime1">
              <a:rPr lang="en-IN" smtClean="0"/>
              <a:t>08-01-2016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B0392B-0FEE-49DB-850B-E5C76453A079}" type="slidenum">
              <a:rPr lang="en-IN" smtClean="0"/>
              <a:t>‹#›</a:t>
            </a:fld>
            <a:endParaRPr lang="en-IN"/>
          </a:p>
        </p:txBody>
      </p:sp>
    </p:spTree>
    <p:extLst>
      <p:ext uri="{BB962C8B-B14F-4D97-AF65-F5344CB8AC3E}">
        <p14:creationId xmlns:p14="http://schemas.microsoft.com/office/powerpoint/2010/main" val="1393432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0B84F0B-F018-473B-969D-272D57A80A98}" type="datetime1">
              <a:rPr lang="en-IN" smtClean="0"/>
              <a:t>08-01-2016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B0392B-0FEE-49DB-850B-E5C76453A079}" type="slidenum">
              <a:rPr lang="en-IN" smtClean="0"/>
              <a:t>‹#›</a:t>
            </a:fld>
            <a:endParaRPr lang="en-IN"/>
          </a:p>
        </p:txBody>
      </p:sp>
    </p:spTree>
    <p:extLst>
      <p:ext uri="{BB962C8B-B14F-4D97-AF65-F5344CB8AC3E}">
        <p14:creationId xmlns:p14="http://schemas.microsoft.com/office/powerpoint/2010/main" val="257951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752A77E-AB9D-4B64-856E-1F5653E90E77}" type="datetime1">
              <a:rPr lang="en-IN" smtClean="0"/>
              <a:t>08-01-2016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B0392B-0FEE-49DB-850B-E5C76453A079}" type="slidenum">
              <a:rPr lang="en-IN" smtClean="0"/>
              <a:t>‹#›</a:t>
            </a:fld>
            <a:endParaRPr lang="en-IN"/>
          </a:p>
        </p:txBody>
      </p:sp>
    </p:spTree>
    <p:extLst>
      <p:ext uri="{BB962C8B-B14F-4D97-AF65-F5344CB8AC3E}">
        <p14:creationId xmlns:p14="http://schemas.microsoft.com/office/powerpoint/2010/main" val="112729944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D2189C-2C8D-4526-9E41-2C2CFA142A0F}" type="datetime1">
              <a:rPr lang="en-IN" smtClean="0"/>
              <a:t>08-01-2016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B0392B-0FEE-49DB-850B-E5C76453A079}" type="slidenum">
              <a:rPr lang="en-IN" smtClean="0"/>
              <a:t>‹#›</a:t>
            </a:fld>
            <a:endParaRPr lang="en-IN"/>
          </a:p>
        </p:txBody>
      </p:sp>
    </p:spTree>
    <p:extLst>
      <p:ext uri="{BB962C8B-B14F-4D97-AF65-F5344CB8AC3E}">
        <p14:creationId xmlns:p14="http://schemas.microsoft.com/office/powerpoint/2010/main" val="38693577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3504F25-3DCF-4783-A3F6-E934EB4E1072}" type="datetime1">
              <a:rPr lang="en-IN" smtClean="0"/>
              <a:t>08-01-2016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B0392B-0FEE-49DB-850B-E5C76453A079}" type="slidenum">
              <a:rPr lang="en-IN" smtClean="0"/>
              <a:t>‹#›</a:t>
            </a:fld>
            <a:endParaRPr lang="en-IN"/>
          </a:p>
        </p:txBody>
      </p:sp>
    </p:spTree>
    <p:extLst>
      <p:ext uri="{BB962C8B-B14F-4D97-AF65-F5344CB8AC3E}">
        <p14:creationId xmlns:p14="http://schemas.microsoft.com/office/powerpoint/2010/main" val="1767829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F863286-0E5D-4324-A15D-33A4E1528DF4}" type="datetime1">
              <a:rPr lang="en-IN" smtClean="0"/>
              <a:t>08-01-2016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B0392B-0FEE-49DB-850B-E5C76453A079}" type="slidenum">
              <a:rPr lang="en-IN" smtClean="0"/>
              <a:t>‹#›</a:t>
            </a:fld>
            <a:endParaRPr lang="en-IN"/>
          </a:p>
        </p:txBody>
      </p:sp>
    </p:spTree>
    <p:extLst>
      <p:ext uri="{BB962C8B-B14F-4D97-AF65-F5344CB8AC3E}">
        <p14:creationId xmlns:p14="http://schemas.microsoft.com/office/powerpoint/2010/main" val="1314377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D87E334-E35A-4ED1-AF4F-474D054BEA08}" type="datetime1">
              <a:rPr lang="en-IN" smtClean="0"/>
              <a:t>08-01-2016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FB0392B-0FEE-49DB-850B-E5C76453A079}" type="slidenum">
              <a:rPr lang="en-IN" smtClean="0"/>
              <a:t>‹#›</a:t>
            </a:fld>
            <a:endParaRPr lang="en-IN"/>
          </a:p>
        </p:txBody>
      </p:sp>
    </p:spTree>
    <p:extLst>
      <p:ext uri="{BB962C8B-B14F-4D97-AF65-F5344CB8AC3E}">
        <p14:creationId xmlns:p14="http://schemas.microsoft.com/office/powerpoint/2010/main" val="1767327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D1EDAB-9839-4D1F-8C10-ED8AB2EF823D}" type="datetime1">
              <a:rPr lang="en-IN" smtClean="0"/>
              <a:t>08-01-2016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B0392B-0FEE-49DB-850B-E5C76453A079}" type="slidenum">
              <a:rPr lang="en-IN" smtClean="0"/>
              <a:t>‹#›</a:t>
            </a:fld>
            <a:endParaRPr lang="en-IN"/>
          </a:p>
        </p:txBody>
      </p:sp>
    </p:spTree>
    <p:extLst>
      <p:ext uri="{BB962C8B-B14F-4D97-AF65-F5344CB8AC3E}">
        <p14:creationId xmlns:p14="http://schemas.microsoft.com/office/powerpoint/2010/main" val="2481940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DCAAD2-B187-4D58-B338-24B40906D267}" type="datetime1">
              <a:rPr lang="en-IN" smtClean="0"/>
              <a:t>08-01-2016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B0392B-0FEE-49DB-850B-E5C76453A079}" type="slidenum">
              <a:rPr lang="en-IN" smtClean="0"/>
              <a:t>‹#›</a:t>
            </a:fld>
            <a:endParaRPr lang="en-IN"/>
          </a:p>
        </p:txBody>
      </p:sp>
    </p:spTree>
    <p:extLst>
      <p:ext uri="{BB962C8B-B14F-4D97-AF65-F5344CB8AC3E}">
        <p14:creationId xmlns:p14="http://schemas.microsoft.com/office/powerpoint/2010/main" val="1667108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BD905F-A6A3-4C7E-BDC2-08D0BEBACB16}" type="datetime1">
              <a:rPr lang="en-IN" smtClean="0"/>
              <a:t>08-01-2016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B0392B-0FEE-49DB-850B-E5C76453A079}" type="slidenum">
              <a:rPr lang="en-IN" smtClean="0"/>
              <a:t>‹#›</a:t>
            </a:fld>
            <a:endParaRPr lang="en-IN"/>
          </a:p>
        </p:txBody>
      </p:sp>
    </p:spTree>
    <p:extLst>
      <p:ext uri="{BB962C8B-B14F-4D97-AF65-F5344CB8AC3E}">
        <p14:creationId xmlns:p14="http://schemas.microsoft.com/office/powerpoint/2010/main" val="643514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C0A9B-7E5A-4105-A8AB-C6BEE00B8927}" type="datetime1">
              <a:rPr lang="en-IN" smtClean="0"/>
              <a:t>08-01-2016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B0392B-0FEE-49DB-850B-E5C76453A079}" type="slidenum">
              <a:rPr lang="en-IN" smtClean="0"/>
              <a:t>‹#›</a:t>
            </a:fld>
            <a:endParaRPr lang="en-IN"/>
          </a:p>
        </p:txBody>
      </p:sp>
    </p:spTree>
    <p:extLst>
      <p:ext uri="{BB962C8B-B14F-4D97-AF65-F5344CB8AC3E}">
        <p14:creationId xmlns:p14="http://schemas.microsoft.com/office/powerpoint/2010/main" val="4102774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2291388"/>
            <a:ext cx="7920880" cy="1569660"/>
          </a:xfrm>
          <a:prstGeom prst="rect">
            <a:avLst/>
          </a:prstGeom>
        </p:spPr>
        <p:txBody>
          <a:bodyPr wrap="square">
            <a:spAutoFit/>
          </a:bodyPr>
          <a:lstStyle/>
          <a:p>
            <a:pPr algn="ctr"/>
            <a:r>
              <a:rPr lang="en-US" sz="3200" b="1" dirty="0">
                <a:solidFill>
                  <a:schemeClr val="accent1">
                    <a:lumMod val="75000"/>
                  </a:schemeClr>
                </a:solidFill>
                <a:latin typeface="Times New Roman" panose="02020603050405020304" pitchFamily="18" charset="0"/>
                <a:cs typeface="Times New Roman" panose="02020603050405020304" pitchFamily="18" charset="0"/>
              </a:rPr>
              <a:t>A Real-Time Heart-Rate Monitor Using Non-Contact Electrocardiogram for Automotive Drivers</a:t>
            </a:r>
          </a:p>
        </p:txBody>
      </p:sp>
      <p:sp>
        <p:nvSpPr>
          <p:cNvPr id="3" name="TextBox 2"/>
          <p:cNvSpPr txBox="1"/>
          <p:nvPr/>
        </p:nvSpPr>
        <p:spPr>
          <a:xfrm>
            <a:off x="539552" y="4953362"/>
            <a:ext cx="8208912" cy="707886"/>
          </a:xfrm>
          <a:prstGeom prst="rect">
            <a:avLst/>
          </a:prstGeom>
          <a:noFill/>
        </p:spPr>
        <p:txBody>
          <a:bodyPr wrap="square" rtlCol="0">
            <a:spAutoFit/>
          </a:bodyPr>
          <a:lstStyle/>
          <a:p>
            <a:pPr algn="ctr"/>
            <a:r>
              <a:rPr lang="en-US" sz="2000" dirty="0" smtClean="0">
                <a:latin typeface="Times New Roman" panose="02020603050405020304" pitchFamily="18" charset="0"/>
                <a:cs typeface="Times New Roman" panose="02020603050405020304" pitchFamily="18" charset="0"/>
              </a:rPr>
              <a:t>Rahul Kumar Singh, </a:t>
            </a:r>
            <a:r>
              <a:rPr lang="en-US" sz="2000" dirty="0" err="1" smtClean="0">
                <a:latin typeface="Times New Roman" panose="02020603050405020304" pitchFamily="18" charset="0"/>
                <a:cs typeface="Times New Roman" panose="02020603050405020304" pitchFamily="18" charset="0"/>
              </a:rPr>
              <a:t>Archisman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Sarkar</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Rupak</a:t>
            </a:r>
            <a:r>
              <a:rPr lang="en-US" sz="2000" dirty="0" smtClean="0">
                <a:latin typeface="Times New Roman" panose="02020603050405020304" pitchFamily="18" charset="0"/>
                <a:cs typeface="Times New Roman" panose="02020603050405020304" pitchFamily="18" charset="0"/>
              </a:rPr>
              <a:t> Kumar Thakur, </a:t>
            </a:r>
            <a:r>
              <a:rPr lang="en-US" sz="2000" b="1" dirty="0" err="1" smtClean="0">
                <a:solidFill>
                  <a:schemeClr val="accent6">
                    <a:lumMod val="75000"/>
                  </a:schemeClr>
                </a:solidFill>
                <a:latin typeface="Times New Roman" panose="02020603050405020304" pitchFamily="18" charset="0"/>
                <a:cs typeface="Times New Roman" panose="02020603050405020304" pitchFamily="18" charset="0"/>
              </a:rPr>
              <a:t>Anoop</a:t>
            </a:r>
            <a:r>
              <a:rPr lang="en-US" sz="2000" b="1" dirty="0" smtClean="0">
                <a:solidFill>
                  <a:schemeClr val="accent6">
                    <a:lumMod val="75000"/>
                  </a:schemeClr>
                </a:solidFill>
                <a:latin typeface="Times New Roman" panose="02020603050405020304" pitchFamily="18" charset="0"/>
                <a:cs typeface="Times New Roman" panose="02020603050405020304" pitchFamily="18" charset="0"/>
              </a:rPr>
              <a:t> C. S.</a:t>
            </a:r>
          </a:p>
          <a:p>
            <a:pPr algn="ctr"/>
            <a:r>
              <a:rPr lang="en-GB" sz="2000" dirty="0">
                <a:latin typeface="Times New Roman" pitchFamily="18" charset="0"/>
                <a:cs typeface="Times New Roman" pitchFamily="18" charset="0"/>
              </a:rPr>
              <a:t>Indian Institute of Technology, </a:t>
            </a:r>
            <a:r>
              <a:rPr lang="en-GB" sz="2000" dirty="0" err="1" smtClean="0">
                <a:latin typeface="Times New Roman" pitchFamily="18" charset="0"/>
                <a:cs typeface="Times New Roman" pitchFamily="18" charset="0"/>
              </a:rPr>
              <a:t>Kharagpur</a:t>
            </a:r>
            <a:r>
              <a:rPr lang="en-GB" sz="2000" dirty="0" smtClean="0">
                <a:latin typeface="Times New Roman" pitchFamily="18" charset="0"/>
                <a:cs typeface="Times New Roman" pitchFamily="18" charset="0"/>
              </a:rPr>
              <a:t>, India</a:t>
            </a:r>
            <a:r>
              <a:rPr lang="en-US" sz="20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1052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1520" y="4581128"/>
            <a:ext cx="6264696" cy="1753835"/>
            <a:chOff x="323528" y="4557238"/>
            <a:chExt cx="6264696" cy="1753835"/>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4420"/>
            <a:stretch/>
          </p:blipFill>
          <p:spPr>
            <a:xfrm>
              <a:off x="1331640" y="4557238"/>
              <a:ext cx="5256584" cy="175383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7439"/>
            <a:stretch/>
          </p:blipFill>
          <p:spPr>
            <a:xfrm>
              <a:off x="323528" y="4778052"/>
              <a:ext cx="1356600" cy="1099220"/>
            </a:xfrm>
            <a:prstGeom prst="rect">
              <a:avLst/>
            </a:prstGeom>
          </p:spPr>
        </p:pic>
      </p:gr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054584"/>
            <a:ext cx="4886175" cy="3166504"/>
          </a:xfrm>
          <a:prstGeom prst="rect">
            <a:avLst/>
          </a:prstGeom>
        </p:spPr>
      </p:pic>
      <p:sp>
        <p:nvSpPr>
          <p:cNvPr id="10" name="Freeform 9"/>
          <p:cNvSpPr/>
          <p:nvPr/>
        </p:nvSpPr>
        <p:spPr>
          <a:xfrm rot="20445125">
            <a:off x="5718348" y="2449177"/>
            <a:ext cx="686319" cy="2702513"/>
          </a:xfrm>
          <a:custGeom>
            <a:avLst/>
            <a:gdLst>
              <a:gd name="connsiteX0" fmla="*/ 79513 w 927950"/>
              <a:gd name="connsiteY0" fmla="*/ 2544418 h 2544418"/>
              <a:gd name="connsiteX1" fmla="*/ 927652 w 927950"/>
              <a:gd name="connsiteY1" fmla="*/ 1616765 h 2544418"/>
              <a:gd name="connsiteX2" fmla="*/ 0 w 927950"/>
              <a:gd name="connsiteY2" fmla="*/ 0 h 2544418"/>
            </a:gdLst>
            <a:ahLst/>
            <a:cxnLst>
              <a:cxn ang="0">
                <a:pos x="connsiteX0" y="connsiteY0"/>
              </a:cxn>
              <a:cxn ang="0">
                <a:pos x="connsiteX1" y="connsiteY1"/>
              </a:cxn>
              <a:cxn ang="0">
                <a:pos x="connsiteX2" y="connsiteY2"/>
              </a:cxn>
            </a:cxnLst>
            <a:rect l="l" t="t" r="r" b="b"/>
            <a:pathLst>
              <a:path w="927950" h="2544418">
                <a:moveTo>
                  <a:pt x="79513" y="2544418"/>
                </a:moveTo>
                <a:cubicBezTo>
                  <a:pt x="510208" y="2292626"/>
                  <a:pt x="940904" y="2040835"/>
                  <a:pt x="927652" y="1616765"/>
                </a:cubicBezTo>
                <a:cubicBezTo>
                  <a:pt x="914400" y="1192695"/>
                  <a:pt x="457200" y="596347"/>
                  <a:pt x="0" y="0"/>
                </a:cubicBezTo>
              </a:path>
            </a:pathLst>
          </a:custGeom>
          <a:ln w="28575">
            <a:solidFill>
              <a:srgbClr val="FFFF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p:cNvSpPr txBox="1"/>
          <p:nvPr/>
        </p:nvSpPr>
        <p:spPr>
          <a:xfrm>
            <a:off x="5724128" y="1556792"/>
            <a:ext cx="3312368" cy="1569660"/>
          </a:xfrm>
          <a:prstGeom prst="rect">
            <a:avLst/>
          </a:prstGeom>
          <a:noFill/>
        </p:spPr>
        <p:txBody>
          <a:bodyPr wrap="square" rtlCol="0">
            <a:spAutoFit/>
          </a:bodyPr>
          <a:lstStyle/>
          <a:p>
            <a:pPr marL="342900" indent="-342900" algn="just">
              <a:buFont typeface="Wingdings" panose="05000000000000000000" pitchFamily="2" charset="2"/>
              <a:buChar char="Ø"/>
            </a:pPr>
            <a:r>
              <a:rPr lang="en-US" sz="1600" dirty="0">
                <a:solidFill>
                  <a:schemeClr val="tx2">
                    <a:lumMod val="75000"/>
                  </a:schemeClr>
                </a:solidFill>
                <a:latin typeface="Times New Roman" panose="02020603050405020304" pitchFamily="18" charset="0"/>
                <a:cs typeface="Times New Roman" panose="02020603050405020304" pitchFamily="18" charset="0"/>
              </a:rPr>
              <a:t>H</a:t>
            </a:r>
            <a:r>
              <a:rPr lang="en-US" sz="1600" dirty="0" smtClean="0">
                <a:solidFill>
                  <a:schemeClr val="tx2">
                    <a:lumMod val="75000"/>
                  </a:schemeClr>
                </a:solidFill>
                <a:latin typeface="Times New Roman" panose="02020603050405020304" pitchFamily="18" charset="0"/>
                <a:cs typeface="Times New Roman" panose="02020603050405020304" pitchFamily="18" charset="0"/>
              </a:rPr>
              <a:t>and is not in direct contact with the electrodes.</a:t>
            </a:r>
          </a:p>
          <a:p>
            <a:pPr marL="342900" indent="-342900" algn="just">
              <a:buFont typeface="Wingdings" panose="05000000000000000000" pitchFamily="2" charset="2"/>
              <a:buChar char="Ø"/>
            </a:pPr>
            <a:r>
              <a:rPr lang="en-US" sz="1600" dirty="0" smtClean="0">
                <a:solidFill>
                  <a:schemeClr val="tx2">
                    <a:lumMod val="75000"/>
                  </a:schemeClr>
                </a:solidFill>
                <a:latin typeface="Times New Roman" panose="02020603050405020304" pitchFamily="18" charset="0"/>
                <a:cs typeface="Times New Roman" panose="02020603050405020304" pitchFamily="18" charset="0"/>
              </a:rPr>
              <a:t>Cloth of 2mm thickness used </a:t>
            </a:r>
          </a:p>
          <a:p>
            <a:pPr marL="342900" indent="-342900" algn="just">
              <a:buFont typeface="Wingdings" panose="05000000000000000000" pitchFamily="2" charset="2"/>
              <a:buChar char="Ø"/>
            </a:pPr>
            <a:r>
              <a:rPr lang="en-US" sz="1600" dirty="0" smtClean="0">
                <a:solidFill>
                  <a:schemeClr val="tx2">
                    <a:lumMod val="75000"/>
                  </a:schemeClr>
                </a:solidFill>
                <a:latin typeface="Times New Roman" panose="02020603050405020304" pitchFamily="18" charset="0"/>
                <a:cs typeface="Times New Roman" panose="02020603050405020304" pitchFamily="18" charset="0"/>
              </a:rPr>
              <a:t>ECG of good quality obtained</a:t>
            </a:r>
          </a:p>
          <a:p>
            <a:pPr marL="342900" indent="-342900" algn="just">
              <a:buFont typeface="Wingdings" panose="05000000000000000000" pitchFamily="2" charset="2"/>
              <a:buChar char="Ø"/>
            </a:pPr>
            <a:r>
              <a:rPr lang="en-US" sz="1600" dirty="0" smtClean="0">
                <a:solidFill>
                  <a:schemeClr val="tx2">
                    <a:lumMod val="75000"/>
                  </a:schemeClr>
                </a:solidFill>
                <a:latin typeface="Times New Roman" panose="02020603050405020304" pitchFamily="18" charset="0"/>
                <a:cs typeface="Times New Roman" panose="02020603050405020304" pitchFamily="18" charset="0"/>
              </a:rPr>
              <a:t>SNR of the signal reduced with increase in cloth thickness.</a:t>
            </a:r>
          </a:p>
        </p:txBody>
      </p:sp>
      <p:sp>
        <p:nvSpPr>
          <p:cNvPr id="15" name="TextBox 14"/>
          <p:cNvSpPr txBox="1"/>
          <p:nvPr/>
        </p:nvSpPr>
        <p:spPr>
          <a:xfrm>
            <a:off x="1763688" y="476672"/>
            <a:ext cx="5450531"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Experimental Results with Cloth Fabric</a:t>
            </a:r>
          </a:p>
        </p:txBody>
      </p:sp>
    </p:spTree>
    <p:extLst>
      <p:ext uri="{BB962C8B-B14F-4D97-AF65-F5344CB8AC3E}">
        <p14:creationId xmlns:p14="http://schemas.microsoft.com/office/powerpoint/2010/main" val="34683222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776" y="980728"/>
            <a:ext cx="4403608" cy="2592288"/>
          </a:xfrm>
          <a:prstGeom prst="rect">
            <a:avLst/>
          </a:prstGeom>
        </p:spPr>
      </p:pic>
      <p:sp>
        <p:nvSpPr>
          <p:cNvPr id="7" name="TextBox 6"/>
          <p:cNvSpPr txBox="1"/>
          <p:nvPr/>
        </p:nvSpPr>
        <p:spPr>
          <a:xfrm>
            <a:off x="611560" y="476672"/>
            <a:ext cx="7727436"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Developed System as a Heart Rate Monitor – Test Results</a:t>
            </a:r>
          </a:p>
        </p:txBody>
      </p:sp>
      <p:pic>
        <p:nvPicPr>
          <p:cNvPr id="1025"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991" r="28937" b="6800"/>
          <a:stretch/>
        </p:blipFill>
        <p:spPr bwMode="auto">
          <a:xfrm>
            <a:off x="3537808" y="3717032"/>
            <a:ext cx="4490576" cy="2562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76064" y="4797152"/>
            <a:ext cx="2339752" cy="738664"/>
          </a:xfrm>
          <a:prstGeom prst="rect">
            <a:avLst/>
          </a:prstGeom>
          <a:noFill/>
        </p:spPr>
        <p:txBody>
          <a:bodyPr wrap="square" rtlCol="0">
            <a:spAutoFit/>
          </a:bodyPr>
          <a:lstStyle/>
          <a:p>
            <a:pPr algn="ctr"/>
            <a:r>
              <a:rPr lang="en-US" sz="1400" dirty="0" smtClean="0">
                <a:latin typeface="Times New Roman" pitchFamily="18" charset="0"/>
                <a:cs typeface="Times New Roman" pitchFamily="18" charset="0"/>
              </a:rPr>
              <a:t>Case 2: Fabric (0.5 mm thickness) </a:t>
            </a:r>
            <a:r>
              <a:rPr lang="en-US" sz="1400" dirty="0">
                <a:latin typeface="Times New Roman" pitchFamily="18" charset="0"/>
                <a:cs typeface="Times New Roman" pitchFamily="18" charset="0"/>
              </a:rPr>
              <a:t>is present between the palm and steering wheel. </a:t>
            </a:r>
            <a:endParaRPr lang="en-IN" sz="1400" dirty="0" smtClean="0">
              <a:solidFill>
                <a:schemeClr val="tx1">
                  <a:lumMod val="75000"/>
                  <a:lumOff val="25000"/>
                </a:schemeClr>
              </a:solidFill>
              <a:latin typeface="Times New Roman" pitchFamily="18" charset="0"/>
              <a:cs typeface="Times New Roman" pitchFamily="18" charset="0"/>
            </a:endParaRPr>
          </a:p>
        </p:txBody>
      </p:sp>
      <p:sp>
        <p:nvSpPr>
          <p:cNvPr id="11" name="Right Arrow 10"/>
          <p:cNvSpPr/>
          <p:nvPr/>
        </p:nvSpPr>
        <p:spPr>
          <a:xfrm>
            <a:off x="2941896" y="5105545"/>
            <a:ext cx="549984" cy="195663"/>
          </a:xfrm>
          <a:prstGeom prst="rightArrow">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75000"/>
                </a:schemeClr>
              </a:solidFill>
            </a:endParaRPr>
          </a:p>
        </p:txBody>
      </p:sp>
      <p:sp>
        <p:nvSpPr>
          <p:cNvPr id="13" name="TextBox 12"/>
          <p:cNvSpPr txBox="1"/>
          <p:nvPr/>
        </p:nvSpPr>
        <p:spPr>
          <a:xfrm>
            <a:off x="576064" y="2114272"/>
            <a:ext cx="2339752" cy="738664"/>
          </a:xfrm>
          <a:prstGeom prst="rect">
            <a:avLst/>
          </a:prstGeom>
          <a:noFill/>
        </p:spPr>
        <p:txBody>
          <a:bodyPr wrap="square" rtlCol="0">
            <a:spAutoFit/>
          </a:bodyPr>
          <a:lstStyle/>
          <a:p>
            <a:pPr algn="ctr"/>
            <a:r>
              <a:rPr lang="en-US" sz="1400" dirty="0" smtClean="0">
                <a:latin typeface="Times New Roman" pitchFamily="18" charset="0"/>
                <a:cs typeface="Times New Roman" pitchFamily="18" charset="0"/>
              </a:rPr>
              <a:t>Case 1: Hand of Driver is </a:t>
            </a:r>
            <a:r>
              <a:rPr lang="en-US" sz="1400" dirty="0">
                <a:latin typeface="Times New Roman" pitchFamily="18" charset="0"/>
                <a:cs typeface="Times New Roman" pitchFamily="18" charset="0"/>
              </a:rPr>
              <a:t>in direct contact with electrodes on steering </a:t>
            </a:r>
            <a:r>
              <a:rPr lang="en-US" sz="1400" dirty="0" smtClean="0">
                <a:latin typeface="Times New Roman" pitchFamily="18" charset="0"/>
                <a:cs typeface="Times New Roman" pitchFamily="18" charset="0"/>
              </a:rPr>
              <a:t>wheel. </a:t>
            </a:r>
            <a:endParaRPr lang="en-IN" sz="1400" dirty="0" smtClean="0">
              <a:solidFill>
                <a:schemeClr val="tx1">
                  <a:lumMod val="75000"/>
                  <a:lumOff val="25000"/>
                </a:schemeClr>
              </a:solidFill>
              <a:latin typeface="Times New Roman" pitchFamily="18" charset="0"/>
              <a:cs typeface="Times New Roman" pitchFamily="18" charset="0"/>
            </a:endParaRPr>
          </a:p>
        </p:txBody>
      </p:sp>
      <p:sp>
        <p:nvSpPr>
          <p:cNvPr id="14" name="Right Arrow 13"/>
          <p:cNvSpPr/>
          <p:nvPr/>
        </p:nvSpPr>
        <p:spPr>
          <a:xfrm>
            <a:off x="2941896" y="2369241"/>
            <a:ext cx="549984" cy="195663"/>
          </a:xfrm>
          <a:prstGeom prst="rightArrow">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75000"/>
                </a:schemeClr>
              </a:solidFill>
            </a:endParaRPr>
          </a:p>
        </p:txBody>
      </p:sp>
      <p:sp>
        <p:nvSpPr>
          <p:cNvPr id="3" name="Oval 2"/>
          <p:cNvSpPr/>
          <p:nvPr/>
        </p:nvSpPr>
        <p:spPr>
          <a:xfrm>
            <a:off x="179512" y="3356992"/>
            <a:ext cx="3096344" cy="93610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501749" y="3564305"/>
            <a:ext cx="2486075" cy="584775"/>
          </a:xfrm>
          <a:prstGeom prst="rect">
            <a:avLst/>
          </a:prstGeom>
          <a:noFill/>
        </p:spPr>
        <p:txBody>
          <a:bodyPr wrap="square" rtlCol="0">
            <a:spAutoFit/>
          </a:bodyPr>
          <a:lstStyle/>
          <a:p>
            <a:r>
              <a:rPr lang="en-IN" sz="1600" dirty="0" smtClean="0">
                <a:solidFill>
                  <a:schemeClr val="tx1">
                    <a:lumMod val="75000"/>
                    <a:lumOff val="25000"/>
                  </a:schemeClr>
                </a:solidFill>
                <a:latin typeface="Times New Roman" pitchFamily="18" charset="0"/>
                <a:cs typeface="Times New Roman" pitchFamily="18" charset="0"/>
              </a:rPr>
              <a:t>Worst-Case Error in Heart Rate Estimation &lt;= 2 </a:t>
            </a:r>
            <a:r>
              <a:rPr lang="en-IN" sz="1600" dirty="0" err="1" smtClean="0">
                <a:solidFill>
                  <a:schemeClr val="tx1">
                    <a:lumMod val="75000"/>
                    <a:lumOff val="25000"/>
                  </a:schemeClr>
                </a:solidFill>
                <a:latin typeface="Times New Roman" pitchFamily="18" charset="0"/>
                <a:cs typeface="Times New Roman" pitchFamily="18" charset="0"/>
              </a:rPr>
              <a:t>bpm</a:t>
            </a:r>
            <a:endParaRPr lang="en-IN" sz="1600" dirty="0" smtClean="0">
              <a:solidFill>
                <a:schemeClr val="tx1">
                  <a:lumMod val="75000"/>
                  <a:lumOff val="25000"/>
                </a:schemeClr>
              </a:solidFill>
              <a:latin typeface="Times New Roman" pitchFamily="18" charset="0"/>
              <a:cs typeface="Times New Roman" pitchFamily="18" charset="0"/>
            </a:endParaRPr>
          </a:p>
        </p:txBody>
      </p:sp>
      <p:sp>
        <p:nvSpPr>
          <p:cNvPr id="9" name="TextBox 8"/>
          <p:cNvSpPr txBox="1"/>
          <p:nvPr/>
        </p:nvSpPr>
        <p:spPr>
          <a:xfrm>
            <a:off x="7686000" y="1340768"/>
            <a:ext cx="356188" cy="276999"/>
          </a:xfrm>
          <a:prstGeom prst="rect">
            <a:avLst/>
          </a:prstGeom>
          <a:noFill/>
        </p:spPr>
        <p:txBody>
          <a:bodyPr wrap="none" rtlCol="0">
            <a:spAutoFit/>
          </a:bodyPr>
          <a:lstStyle/>
          <a:p>
            <a:r>
              <a:rPr lang="en-IN" sz="1200" dirty="0" smtClean="0">
                <a:solidFill>
                  <a:schemeClr val="accent6">
                    <a:lumMod val="75000"/>
                  </a:schemeClr>
                </a:solidFill>
                <a:latin typeface="Arial" pitchFamily="34" charset="0"/>
                <a:cs typeface="Arial" pitchFamily="34" charset="0"/>
              </a:rPr>
              <a:t>[7]</a:t>
            </a:r>
          </a:p>
        </p:txBody>
      </p:sp>
      <p:sp>
        <p:nvSpPr>
          <p:cNvPr id="12" name="TextBox 11"/>
          <p:cNvSpPr txBox="1"/>
          <p:nvPr/>
        </p:nvSpPr>
        <p:spPr>
          <a:xfrm>
            <a:off x="-36512" y="6021288"/>
            <a:ext cx="3882794" cy="400110"/>
          </a:xfrm>
          <a:prstGeom prst="rect">
            <a:avLst/>
          </a:prstGeom>
          <a:noFill/>
        </p:spPr>
        <p:txBody>
          <a:bodyPr wrap="none" rtlCol="0">
            <a:spAutoFit/>
          </a:bodyPr>
          <a:lstStyle/>
          <a:p>
            <a:pPr lvl="0"/>
            <a:r>
              <a:rPr lang="en-IN" sz="1000" dirty="0" smtClean="0">
                <a:solidFill>
                  <a:schemeClr val="tx1">
                    <a:lumMod val="75000"/>
                    <a:lumOff val="25000"/>
                  </a:schemeClr>
                </a:solidFill>
                <a:latin typeface="Times New Roman" pitchFamily="18" charset="0"/>
                <a:cs typeface="Times New Roman" pitchFamily="18" charset="0"/>
              </a:rPr>
              <a:t>[7] </a:t>
            </a:r>
            <a:r>
              <a:rPr lang="en-US" sz="1000" dirty="0" err="1">
                <a:latin typeface="Times New Roman" pitchFamily="18" charset="0"/>
                <a:cs typeface="Times New Roman" pitchFamily="18" charset="0"/>
              </a:rPr>
              <a:t>ChoiceMMed</a:t>
            </a:r>
            <a:r>
              <a:rPr lang="en-US" sz="1000" dirty="0">
                <a:latin typeface="Times New Roman" pitchFamily="18" charset="0"/>
                <a:cs typeface="Times New Roman" pitchFamily="18" charset="0"/>
              </a:rPr>
              <a:t> Pulse </a:t>
            </a:r>
            <a:r>
              <a:rPr lang="en-US" sz="1000" dirty="0" err="1">
                <a:latin typeface="Times New Roman" pitchFamily="18" charset="0"/>
                <a:cs typeface="Times New Roman" pitchFamily="18" charset="0"/>
              </a:rPr>
              <a:t>Oximeter</a:t>
            </a:r>
            <a:r>
              <a:rPr lang="en-US" sz="1000" dirty="0">
                <a:latin typeface="Times New Roman" pitchFamily="18" charset="0"/>
                <a:cs typeface="Times New Roman" pitchFamily="18" charset="0"/>
              </a:rPr>
              <a:t>. [Online]. Available:</a:t>
            </a:r>
            <a:endParaRPr lang="en-IN" sz="1000" dirty="0">
              <a:latin typeface="Times New Roman" pitchFamily="18" charset="0"/>
              <a:cs typeface="Times New Roman" pitchFamily="18" charset="0"/>
            </a:endParaRPr>
          </a:p>
          <a:p>
            <a:r>
              <a:rPr lang="en-US" sz="1000" i="1" dirty="0">
                <a:latin typeface="Times New Roman" pitchFamily="18" charset="0"/>
                <a:cs typeface="Times New Roman" pitchFamily="18" charset="0"/>
              </a:rPr>
              <a:t>store.choicemmedamerica.com/collections/pulse-</a:t>
            </a:r>
            <a:r>
              <a:rPr lang="en-US" sz="1000" i="1" dirty="0" err="1">
                <a:latin typeface="Times New Roman" pitchFamily="18" charset="0"/>
                <a:cs typeface="Times New Roman" pitchFamily="18" charset="0"/>
              </a:rPr>
              <a:t>oximeter</a:t>
            </a:r>
            <a:r>
              <a:rPr lang="en-US" sz="1000" i="1" dirty="0">
                <a:latin typeface="Times New Roman" pitchFamily="18" charset="0"/>
                <a:cs typeface="Times New Roman" pitchFamily="18" charset="0"/>
              </a:rPr>
              <a:t>/products/c20</a:t>
            </a:r>
            <a:endParaRPr lang="en-IN" sz="1000" dirty="0" smtClean="0">
              <a:solidFill>
                <a:schemeClr val="tx1">
                  <a:lumMod val="75000"/>
                  <a:lumOff val="25000"/>
                </a:schemeClr>
              </a:solidFill>
              <a:latin typeface="Times New Roman" pitchFamily="18" charset="0"/>
              <a:cs typeface="Times New Roman" pitchFamily="18" charset="0"/>
            </a:endParaRPr>
          </a:p>
        </p:txBody>
      </p:sp>
      <p:sp>
        <p:nvSpPr>
          <p:cNvPr id="16" name="TextBox 15"/>
          <p:cNvSpPr txBox="1"/>
          <p:nvPr/>
        </p:nvSpPr>
        <p:spPr>
          <a:xfrm>
            <a:off x="7672196" y="4016097"/>
            <a:ext cx="356188" cy="276999"/>
          </a:xfrm>
          <a:prstGeom prst="rect">
            <a:avLst/>
          </a:prstGeom>
          <a:noFill/>
        </p:spPr>
        <p:txBody>
          <a:bodyPr wrap="none" rtlCol="0">
            <a:spAutoFit/>
          </a:bodyPr>
          <a:lstStyle/>
          <a:p>
            <a:r>
              <a:rPr lang="en-IN" sz="1200" dirty="0" smtClean="0">
                <a:solidFill>
                  <a:schemeClr val="accent6">
                    <a:lumMod val="75000"/>
                  </a:schemeClr>
                </a:solidFill>
                <a:latin typeface="Arial" pitchFamily="34" charset="0"/>
                <a:cs typeface="Arial" pitchFamily="34" charset="0"/>
              </a:rPr>
              <a:t>[7]</a:t>
            </a:r>
          </a:p>
        </p:txBody>
      </p:sp>
    </p:spTree>
    <p:extLst>
      <p:ext uri="{BB962C8B-B14F-4D97-AF65-F5344CB8AC3E}">
        <p14:creationId xmlns:p14="http://schemas.microsoft.com/office/powerpoint/2010/main" val="35937586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1560" y="980728"/>
            <a:ext cx="8244916" cy="92333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dirty="0">
                <a:solidFill>
                  <a:schemeClr val="tx1">
                    <a:lumMod val="75000"/>
                    <a:lumOff val="25000"/>
                  </a:schemeClr>
                </a:solidFill>
                <a:latin typeface="Times New Roman" pitchFamily="18" charset="0"/>
                <a:cs typeface="Times New Roman" panose="02020603050405020304" pitchFamily="18" charset="0"/>
              </a:rPr>
              <a:t>V</a:t>
            </a:r>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olunteers requested to give a nap test and HR was monitored constantly. </a:t>
            </a:r>
          </a:p>
          <a:p>
            <a:pPr marL="342900" indent="-342900" algn="just">
              <a:lnSpc>
                <a:spcPct val="150000"/>
              </a:lnSpc>
              <a:buFont typeface="Wingdings" panose="05000000000000000000" pitchFamily="2" charset="2"/>
              <a:buChar char="Ø"/>
            </a:pPr>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Decrease in HR when the person went into nap state.</a:t>
            </a:r>
          </a:p>
        </p:txBody>
      </p:sp>
      <p:sp>
        <p:nvSpPr>
          <p:cNvPr id="4" name="TextBox 3"/>
          <p:cNvSpPr txBox="1"/>
          <p:nvPr/>
        </p:nvSpPr>
        <p:spPr>
          <a:xfrm>
            <a:off x="467544" y="519063"/>
            <a:ext cx="7975710"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Developed System as HR Variability Monitor – Test Results</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79512" y="2132856"/>
            <a:ext cx="5256584" cy="3312368"/>
          </a:xfrm>
          <a:prstGeom prst="rect">
            <a:avLst/>
          </a:prstGeom>
        </p:spPr>
      </p:pic>
      <p:sp>
        <p:nvSpPr>
          <p:cNvPr id="2" name="Rectangle 1"/>
          <p:cNvSpPr/>
          <p:nvPr/>
        </p:nvSpPr>
        <p:spPr>
          <a:xfrm>
            <a:off x="5760640" y="3140968"/>
            <a:ext cx="3347864" cy="646331"/>
          </a:xfrm>
          <a:prstGeom prst="rect">
            <a:avLst/>
          </a:prstGeom>
        </p:spPr>
        <p:txBody>
          <a:bodyPr wrap="square">
            <a:spAutoFit/>
          </a:bodyPr>
          <a:lstStyle/>
          <a:p>
            <a:r>
              <a:rPr lang="en-US" dirty="0" smtClean="0">
                <a:latin typeface="Times New Roman" pitchFamily="18" charset="0"/>
                <a:cs typeface="Times New Roman" pitchFamily="18" charset="0"/>
              </a:rPr>
              <a:t>Can be detect </a:t>
            </a:r>
            <a:r>
              <a:rPr lang="en-US" dirty="0">
                <a:latin typeface="Times New Roman" pitchFamily="18" charset="0"/>
                <a:cs typeface="Times New Roman" pitchFamily="18" charset="0"/>
              </a:rPr>
              <a:t>driver fatigue </a:t>
            </a:r>
            <a:r>
              <a:rPr lang="en-US" dirty="0" smtClean="0">
                <a:latin typeface="Times New Roman" pitchFamily="18" charset="0"/>
                <a:cs typeface="Times New Roman" pitchFamily="18" charset="0"/>
              </a:rPr>
              <a:t>and alerting driver </a:t>
            </a:r>
            <a:r>
              <a:rPr lang="en-US" dirty="0">
                <a:latin typeface="Times New Roman" pitchFamily="18" charset="0"/>
                <a:cs typeface="Times New Roman" pitchFamily="18" charset="0"/>
              </a:rPr>
              <a:t>(e. g</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audio signal</a:t>
            </a:r>
            <a:r>
              <a:rPr lang="en-US"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sp>
        <p:nvSpPr>
          <p:cNvPr id="8" name="Freeform 7"/>
          <p:cNvSpPr/>
          <p:nvPr/>
        </p:nvSpPr>
        <p:spPr>
          <a:xfrm>
            <a:off x="3498574" y="3498574"/>
            <a:ext cx="2345635" cy="384313"/>
          </a:xfrm>
          <a:custGeom>
            <a:avLst/>
            <a:gdLst>
              <a:gd name="connsiteX0" fmla="*/ 0 w 2345635"/>
              <a:gd name="connsiteY0" fmla="*/ 384313 h 384313"/>
              <a:gd name="connsiteX1" fmla="*/ 1245704 w 2345635"/>
              <a:gd name="connsiteY1" fmla="*/ 106017 h 384313"/>
              <a:gd name="connsiteX2" fmla="*/ 2345635 w 2345635"/>
              <a:gd name="connsiteY2" fmla="*/ 0 h 384313"/>
            </a:gdLst>
            <a:ahLst/>
            <a:cxnLst>
              <a:cxn ang="0">
                <a:pos x="connsiteX0" y="connsiteY0"/>
              </a:cxn>
              <a:cxn ang="0">
                <a:pos x="connsiteX1" y="connsiteY1"/>
              </a:cxn>
              <a:cxn ang="0">
                <a:pos x="connsiteX2" y="connsiteY2"/>
              </a:cxn>
            </a:cxnLst>
            <a:rect l="l" t="t" r="r" b="b"/>
            <a:pathLst>
              <a:path w="2345635" h="384313">
                <a:moveTo>
                  <a:pt x="0" y="384313"/>
                </a:moveTo>
                <a:cubicBezTo>
                  <a:pt x="427382" y="277191"/>
                  <a:pt x="854765" y="170069"/>
                  <a:pt x="1245704" y="106017"/>
                </a:cubicBezTo>
                <a:cubicBezTo>
                  <a:pt x="1636643" y="41965"/>
                  <a:pt x="1991139" y="20982"/>
                  <a:pt x="2345635" y="0"/>
                </a:cubicBezTo>
              </a:path>
            </a:pathLst>
          </a:custGeom>
          <a:ln w="28575">
            <a:solidFill>
              <a:schemeClr val="accent6">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3002931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91880" y="519063"/>
            <a:ext cx="1776448"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Conclusions</a:t>
            </a:r>
          </a:p>
        </p:txBody>
      </p:sp>
      <p:sp>
        <p:nvSpPr>
          <p:cNvPr id="2" name="TextBox 1"/>
          <p:cNvSpPr txBox="1"/>
          <p:nvPr/>
        </p:nvSpPr>
        <p:spPr>
          <a:xfrm>
            <a:off x="323528" y="1268760"/>
            <a:ext cx="8424936" cy="3831818"/>
          </a:xfrm>
          <a:prstGeom prst="rect">
            <a:avLst/>
          </a:prstGeom>
          <a:noFill/>
        </p:spPr>
        <p:txBody>
          <a:bodyPr wrap="square" rtlCol="0">
            <a:spAutoFit/>
          </a:bodyPr>
          <a:lstStyle/>
          <a:p>
            <a:pPr marL="285750" indent="-285750">
              <a:lnSpc>
                <a:spcPct val="150000"/>
              </a:lnSpc>
              <a:buFont typeface="Wingdings" pitchFamily="2" charset="2"/>
              <a:buChar char="Ø"/>
            </a:pPr>
            <a:r>
              <a:rPr lang="en-US" dirty="0" smtClean="0">
                <a:latin typeface="Times New Roman" pitchFamily="18" charset="0"/>
                <a:cs typeface="Times New Roman" pitchFamily="18" charset="0"/>
              </a:rPr>
              <a:t>Developed a simple heart </a:t>
            </a:r>
            <a:r>
              <a:rPr lang="en-US" dirty="0">
                <a:latin typeface="Times New Roman" pitchFamily="18" charset="0"/>
                <a:cs typeface="Times New Roman" pitchFamily="18" charset="0"/>
              </a:rPr>
              <a:t>rate monitoring system suitable for </a:t>
            </a:r>
            <a:r>
              <a:rPr lang="en-US" dirty="0" err="1" smtClean="0">
                <a:latin typeface="Times New Roman" pitchFamily="18" charset="0"/>
                <a:cs typeface="Times New Roman" pitchFamily="18" charset="0"/>
              </a:rPr>
              <a:t>automotives</a:t>
            </a:r>
            <a:r>
              <a:rPr lang="en-US" dirty="0" smtClean="0">
                <a:latin typeface="Times New Roman" pitchFamily="18" charset="0"/>
                <a:cs typeface="Times New Roman" pitchFamily="18" charset="0"/>
              </a:rPr>
              <a:t>. </a:t>
            </a:r>
          </a:p>
          <a:p>
            <a:pPr marL="285750" indent="-285750">
              <a:lnSpc>
                <a:spcPct val="150000"/>
              </a:lnSpc>
              <a:buFont typeface="Wingdings" pitchFamily="2" charset="2"/>
              <a:buChar char="Ø"/>
            </a:pPr>
            <a:r>
              <a:rPr lang="en-US" dirty="0" smtClean="0">
                <a:latin typeface="Times New Roman" pitchFamily="18" charset="0"/>
                <a:cs typeface="Times New Roman" pitchFamily="18" charset="0"/>
              </a:rPr>
              <a:t>Principle </a:t>
            </a:r>
            <a:r>
              <a:rPr lang="en-US" dirty="0">
                <a:latin typeface="Times New Roman" pitchFamily="18" charset="0"/>
                <a:cs typeface="Times New Roman" pitchFamily="18" charset="0"/>
              </a:rPr>
              <a:t>of non-contact ECG </a:t>
            </a:r>
            <a:r>
              <a:rPr lang="en-US" dirty="0" smtClean="0">
                <a:latin typeface="Times New Roman" pitchFamily="18" charset="0"/>
                <a:cs typeface="Times New Roman" pitchFamily="18" charset="0"/>
              </a:rPr>
              <a:t>was integrated on </a:t>
            </a:r>
            <a:r>
              <a:rPr lang="en-US" dirty="0">
                <a:latin typeface="Times New Roman" pitchFamily="18" charset="0"/>
                <a:cs typeface="Times New Roman" pitchFamily="18" charset="0"/>
              </a:rPr>
              <a:t>a steering wheel. </a:t>
            </a:r>
            <a:endParaRPr lang="en-US" dirty="0" smtClean="0">
              <a:latin typeface="Times New Roman" pitchFamily="18" charset="0"/>
              <a:cs typeface="Times New Roman" pitchFamily="18" charset="0"/>
            </a:endParaRPr>
          </a:p>
          <a:p>
            <a:pPr marL="285750" indent="-285750">
              <a:lnSpc>
                <a:spcPct val="150000"/>
              </a:lnSpc>
              <a:buFont typeface="Wingdings" pitchFamily="2" charset="2"/>
              <a:buChar char="Ø"/>
            </a:pPr>
            <a:r>
              <a:rPr lang="en-US" dirty="0" smtClean="0">
                <a:latin typeface="Times New Roman" pitchFamily="18" charset="0"/>
                <a:cs typeface="Times New Roman" pitchFamily="18" charset="0"/>
              </a:rPr>
              <a:t>Simple </a:t>
            </a:r>
            <a:r>
              <a:rPr lang="en-US" dirty="0">
                <a:latin typeface="Times New Roman" pitchFamily="18" charset="0"/>
                <a:cs typeface="Times New Roman" pitchFamily="18" charset="0"/>
              </a:rPr>
              <a:t>analog signal </a:t>
            </a:r>
            <a:r>
              <a:rPr lang="en-US" dirty="0" smtClean="0">
                <a:latin typeface="Times New Roman" pitchFamily="18" charset="0"/>
                <a:cs typeface="Times New Roman" pitchFamily="18" charset="0"/>
              </a:rPr>
              <a:t>conditioners </a:t>
            </a:r>
            <a:r>
              <a:rPr lang="en-US" dirty="0">
                <a:latin typeface="Times New Roman" pitchFamily="18" charset="0"/>
                <a:cs typeface="Times New Roman" pitchFamily="18" charset="0"/>
              </a:rPr>
              <a:t>and </a:t>
            </a:r>
            <a:r>
              <a:rPr lang="en-US" dirty="0" smtClean="0">
                <a:latin typeface="Times New Roman" pitchFamily="18" charset="0"/>
                <a:cs typeface="Times New Roman" pitchFamily="18" charset="0"/>
              </a:rPr>
              <a:t>digital </a:t>
            </a:r>
            <a:r>
              <a:rPr lang="en-US" dirty="0">
                <a:latin typeface="Times New Roman" pitchFamily="18" charset="0"/>
                <a:cs typeface="Times New Roman" pitchFamily="18" charset="0"/>
              </a:rPr>
              <a:t>computation </a:t>
            </a:r>
            <a:r>
              <a:rPr lang="en-US" dirty="0" smtClean="0">
                <a:latin typeface="Times New Roman" pitchFamily="18" charset="0"/>
                <a:cs typeface="Times New Roman" pitchFamily="18" charset="0"/>
              </a:rPr>
              <a:t>unit used.</a:t>
            </a:r>
          </a:p>
          <a:p>
            <a:pPr marL="285750" indent="-285750">
              <a:lnSpc>
                <a:spcPct val="150000"/>
              </a:lnSpc>
              <a:buFont typeface="Wingdings" pitchFamily="2" charset="2"/>
              <a:buChar char="Ø"/>
            </a:pPr>
            <a:r>
              <a:rPr lang="en-US" dirty="0" smtClean="0">
                <a:latin typeface="Times New Roman" pitchFamily="18" charset="0"/>
                <a:cs typeface="Times New Roman" pitchFamily="18" charset="0"/>
              </a:rPr>
              <a:t>Good </a:t>
            </a:r>
            <a:r>
              <a:rPr lang="en-US" dirty="0">
                <a:latin typeface="Times New Roman" pitchFamily="18" charset="0"/>
                <a:cs typeface="Times New Roman" pitchFamily="18" charset="0"/>
              </a:rPr>
              <a:t>quality ECG signals even when the subject held the steering wheel </a:t>
            </a:r>
            <a:r>
              <a:rPr lang="en-US" dirty="0" smtClean="0">
                <a:latin typeface="Times New Roman" pitchFamily="18" charset="0"/>
                <a:cs typeface="Times New Roman" pitchFamily="18" charset="0"/>
              </a:rPr>
              <a:t> </a:t>
            </a:r>
          </a:p>
          <a:p>
            <a:pPr marL="285750" indent="-285750">
              <a:lnSpc>
                <a:spcPct val="150000"/>
              </a:lnSpc>
              <a:buFont typeface="Wingdings" pitchFamily="2" charset="2"/>
              <a:buChar char="Ø"/>
            </a:pPr>
            <a:r>
              <a:rPr lang="en-US" dirty="0" smtClean="0">
                <a:latin typeface="Times New Roman" pitchFamily="18" charset="0"/>
                <a:cs typeface="Times New Roman" pitchFamily="18" charset="0"/>
              </a:rPr>
              <a:t>Error </a:t>
            </a:r>
            <a:r>
              <a:rPr lang="en-US" dirty="0">
                <a:latin typeface="Times New Roman" pitchFamily="18" charset="0"/>
                <a:cs typeface="Times New Roman" pitchFamily="18" charset="0"/>
              </a:rPr>
              <a:t>in HR </a:t>
            </a:r>
            <a:r>
              <a:rPr lang="en-US" dirty="0" smtClean="0">
                <a:latin typeface="Times New Roman" pitchFamily="18" charset="0"/>
                <a:cs typeface="Times New Roman" pitchFamily="18" charset="0"/>
              </a:rPr>
              <a:t>estimated less than 2 beats per minute. </a:t>
            </a:r>
          </a:p>
          <a:p>
            <a:pPr marL="285750" indent="-285750">
              <a:lnSpc>
                <a:spcPct val="150000"/>
              </a:lnSpc>
              <a:buFont typeface="Wingdings" pitchFamily="2" charset="2"/>
              <a:buChar char="Ø"/>
            </a:pPr>
            <a:r>
              <a:rPr lang="en-US" dirty="0" smtClean="0">
                <a:latin typeface="Times New Roman" pitchFamily="18" charset="0"/>
                <a:cs typeface="Times New Roman" pitchFamily="18" charset="0"/>
              </a:rPr>
              <a:t>Developed </a:t>
            </a:r>
            <a:r>
              <a:rPr lang="en-US" dirty="0">
                <a:latin typeface="Times New Roman" pitchFamily="18" charset="0"/>
                <a:cs typeface="Times New Roman" pitchFamily="18" charset="0"/>
              </a:rPr>
              <a:t>system can be successfully incorporated in vehicles to ensure the safety of automotive drivers</a:t>
            </a:r>
            <a:r>
              <a:rPr lang="en-US" dirty="0" smtClean="0">
                <a:latin typeface="Times New Roman" pitchFamily="18" charset="0"/>
                <a:cs typeface="Times New Roman" pitchFamily="18" charset="0"/>
              </a:rPr>
              <a:t>.</a:t>
            </a:r>
          </a:p>
          <a:p>
            <a:pPr>
              <a:lnSpc>
                <a:spcPct val="150000"/>
              </a:lnSpc>
            </a:pPr>
            <a:endParaRPr lang="en-IN" dirty="0">
              <a:latin typeface="Times New Roman" pitchFamily="18" charset="0"/>
              <a:cs typeface="Times New Roman" pitchFamily="18" charset="0"/>
            </a:endParaRPr>
          </a:p>
          <a:p>
            <a:pPr marL="285750" indent="-285750">
              <a:lnSpc>
                <a:spcPct val="150000"/>
              </a:lnSpc>
              <a:buFont typeface="Wingdings" pitchFamily="2" charset="2"/>
              <a:buChar char="Ø"/>
            </a:pPr>
            <a:endParaRPr lang="en-IN" dirty="0" smtClean="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3140029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47864" y="3183359"/>
            <a:ext cx="2063194"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THANK YOU</a:t>
            </a:r>
          </a:p>
        </p:txBody>
      </p:sp>
    </p:spTree>
    <p:extLst>
      <p:ext uri="{BB962C8B-B14F-4D97-AF65-F5344CB8AC3E}">
        <p14:creationId xmlns:p14="http://schemas.microsoft.com/office/powerpoint/2010/main" val="3769613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99592" y="1268760"/>
            <a:ext cx="1944216" cy="1656184"/>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4067944" y="963059"/>
            <a:ext cx="2796540" cy="2267585"/>
          </a:xfrm>
          <a:prstGeom prst="rect">
            <a:avLst/>
          </a:prstGeom>
        </p:spPr>
      </p:pic>
      <p:sp>
        <p:nvSpPr>
          <p:cNvPr id="2" name="Right Arrow 1"/>
          <p:cNvSpPr/>
          <p:nvPr/>
        </p:nvSpPr>
        <p:spPr>
          <a:xfrm>
            <a:off x="3059832" y="1916832"/>
            <a:ext cx="576064" cy="18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05814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71600" y="3987015"/>
            <a:ext cx="2259277" cy="2357454"/>
            <a:chOff x="1241153" y="4071942"/>
            <a:chExt cx="2259277" cy="2357454"/>
          </a:xfrm>
        </p:grpSpPr>
        <p:pic>
          <p:nvPicPr>
            <p:cNvPr id="5" name="Picture 3"/>
            <p:cNvPicPr>
              <a:picLocks noChangeAspect="1" noChangeArrowheads="1"/>
            </p:cNvPicPr>
            <p:nvPr/>
          </p:nvPicPr>
          <p:blipFill>
            <a:blip r:embed="rId3"/>
            <a:srcRect/>
            <a:stretch>
              <a:fillRect/>
            </a:stretch>
          </p:blipFill>
          <p:spPr bwMode="auto">
            <a:xfrm>
              <a:off x="1241153" y="4071942"/>
              <a:ext cx="2259277" cy="2311661"/>
            </a:xfrm>
            <a:prstGeom prst="rect">
              <a:avLst/>
            </a:prstGeom>
            <a:noFill/>
            <a:ln w="9525">
              <a:noFill/>
              <a:round/>
              <a:headEnd/>
              <a:tailEnd/>
            </a:ln>
            <a:effectLst/>
          </p:spPr>
        </p:pic>
        <p:sp>
          <p:nvSpPr>
            <p:cNvPr id="6" name="Oval 5"/>
            <p:cNvSpPr/>
            <p:nvPr/>
          </p:nvSpPr>
          <p:spPr>
            <a:xfrm>
              <a:off x="1500166" y="4286256"/>
              <a:ext cx="785818" cy="2143140"/>
            </a:xfrm>
            <a:prstGeom prst="ellips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Oval 6"/>
            <p:cNvSpPr/>
            <p:nvPr/>
          </p:nvSpPr>
          <p:spPr>
            <a:xfrm>
              <a:off x="2643174" y="5072074"/>
              <a:ext cx="357190" cy="1214446"/>
            </a:xfrm>
            <a:prstGeom prst="ellipse">
              <a:avLst/>
            </a:prstGeom>
            <a:ln w="25400">
              <a:solidFill>
                <a:srgbClr val="7030A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 name="TextBox 7"/>
          <p:cNvSpPr txBox="1"/>
          <p:nvPr/>
        </p:nvSpPr>
        <p:spPr>
          <a:xfrm>
            <a:off x="755576" y="476672"/>
            <a:ext cx="7769243" cy="523220"/>
          </a:xfrm>
          <a:prstGeom prst="rect">
            <a:avLst/>
          </a:prstGeom>
          <a:noFill/>
        </p:spPr>
        <p:txBody>
          <a:bodyPr wrap="none" rtlCol="0">
            <a:spAutoFit/>
          </a:bodyPr>
          <a:lstStyle/>
          <a:p>
            <a:r>
              <a:rPr lang="en-US" sz="2800" b="1" dirty="0" smtClean="0">
                <a:solidFill>
                  <a:schemeClr val="accent1">
                    <a:lumMod val="75000"/>
                  </a:schemeClr>
                </a:solidFill>
                <a:latin typeface="Times New Roman" pitchFamily="18" charset="0"/>
                <a:cs typeface="Times New Roman" pitchFamily="18" charset="0"/>
              </a:rPr>
              <a:t>Motivation: Real Time Monitor for </a:t>
            </a:r>
            <a:r>
              <a:rPr lang="en-US" sz="2800" b="1" dirty="0" err="1" smtClean="0">
                <a:solidFill>
                  <a:schemeClr val="accent1">
                    <a:lumMod val="75000"/>
                  </a:schemeClr>
                </a:solidFill>
                <a:latin typeface="Times New Roman" pitchFamily="18" charset="0"/>
                <a:cs typeface="Times New Roman" pitchFamily="18" charset="0"/>
              </a:rPr>
              <a:t>Automotives</a:t>
            </a:r>
            <a:endParaRPr lang="en-US" sz="2800" b="1" dirty="0" smtClean="0">
              <a:solidFill>
                <a:schemeClr val="accent1">
                  <a:lumMod val="75000"/>
                </a:schemeClr>
              </a:solidFill>
              <a:latin typeface="Times New Roman" pitchFamily="18" charset="0"/>
              <a:cs typeface="Times New Roman" pitchFamily="18" charset="0"/>
            </a:endParaRPr>
          </a:p>
        </p:txBody>
      </p:sp>
      <p:grpSp>
        <p:nvGrpSpPr>
          <p:cNvPr id="9" name="Group 17"/>
          <p:cNvGrpSpPr/>
          <p:nvPr/>
        </p:nvGrpSpPr>
        <p:grpSpPr>
          <a:xfrm>
            <a:off x="1214414" y="1052736"/>
            <a:ext cx="6572296" cy="3010981"/>
            <a:chOff x="428596" y="1196752"/>
            <a:chExt cx="6572296" cy="3010981"/>
          </a:xfrm>
        </p:grpSpPr>
        <p:sp>
          <p:nvSpPr>
            <p:cNvPr id="10" name="Rectangle 9"/>
            <p:cNvSpPr/>
            <p:nvPr/>
          </p:nvSpPr>
          <p:spPr>
            <a:xfrm>
              <a:off x="428596" y="3068960"/>
              <a:ext cx="6572296" cy="1138773"/>
            </a:xfrm>
            <a:prstGeom prst="rect">
              <a:avLst/>
            </a:prstGeom>
          </p:spPr>
          <p:txBody>
            <a:bodyPr wrap="square">
              <a:spAutoFit/>
            </a:bodyPr>
            <a:lstStyle/>
            <a:p>
              <a:pPr algn="just">
                <a:buClr>
                  <a:srgbClr val="FF0000"/>
                </a:buClr>
                <a:buFont typeface="Wingdings" pitchFamily="2" charset="2"/>
                <a:buChar char="Ø"/>
              </a:pPr>
              <a:r>
                <a:rPr lang="en-US" sz="1700" dirty="0" smtClean="0">
                  <a:solidFill>
                    <a:schemeClr val="accent1">
                      <a:lumMod val="75000"/>
                    </a:schemeClr>
                  </a:solidFill>
                  <a:latin typeface="Times New Roman" pitchFamily="18" charset="0"/>
                  <a:cs typeface="Times New Roman" pitchFamily="18" charset="0"/>
                </a:rPr>
                <a:t> National Highway Traffic Safety Administration reports </a:t>
              </a:r>
              <a:r>
                <a:rPr lang="en-US" sz="1700" b="1" dirty="0" smtClean="0">
                  <a:solidFill>
                    <a:schemeClr val="accent1">
                      <a:lumMod val="75000"/>
                    </a:schemeClr>
                  </a:solidFill>
                  <a:latin typeface="Times New Roman" pitchFamily="18" charset="0"/>
                  <a:cs typeface="Times New Roman" pitchFamily="18" charset="0"/>
                </a:rPr>
                <a:t>100,000 driver fatigue related crashes </a:t>
              </a:r>
              <a:r>
                <a:rPr lang="en-US" sz="1700" dirty="0" smtClean="0">
                  <a:solidFill>
                    <a:schemeClr val="accent1">
                      <a:lumMod val="75000"/>
                    </a:schemeClr>
                  </a:solidFill>
                  <a:latin typeface="Times New Roman" pitchFamily="18" charset="0"/>
                  <a:cs typeface="Times New Roman" pitchFamily="18" charset="0"/>
                </a:rPr>
                <a:t>each year in U. S.</a:t>
              </a:r>
            </a:p>
            <a:p>
              <a:pPr algn="just">
                <a:buClr>
                  <a:srgbClr val="FF0000"/>
                </a:buClr>
                <a:buFont typeface="Wingdings" pitchFamily="2" charset="2"/>
                <a:buChar char="Ø"/>
              </a:pPr>
              <a:r>
                <a:rPr lang="en-US" sz="1700" dirty="0" smtClean="0">
                  <a:solidFill>
                    <a:schemeClr val="accent1">
                      <a:lumMod val="75000"/>
                    </a:schemeClr>
                  </a:solidFill>
                  <a:latin typeface="Times New Roman" pitchFamily="18" charset="0"/>
                  <a:cs typeface="Times New Roman" pitchFamily="18" charset="0"/>
                </a:rPr>
                <a:t> Results in </a:t>
              </a:r>
              <a:r>
                <a:rPr lang="en-US" sz="1700" b="1" dirty="0" smtClean="0">
                  <a:solidFill>
                    <a:schemeClr val="accent1">
                      <a:lumMod val="75000"/>
                    </a:schemeClr>
                  </a:solidFill>
                  <a:latin typeface="Times New Roman" pitchFamily="18" charset="0"/>
                  <a:cs typeface="Times New Roman" pitchFamily="18" charset="0"/>
                </a:rPr>
                <a:t>1,550 deaths</a:t>
              </a:r>
              <a:r>
                <a:rPr lang="en-US" sz="1700" dirty="0" smtClean="0">
                  <a:solidFill>
                    <a:schemeClr val="accent1">
                      <a:lumMod val="75000"/>
                    </a:schemeClr>
                  </a:solidFill>
                  <a:latin typeface="Times New Roman" pitchFamily="18" charset="0"/>
                  <a:cs typeface="Times New Roman" pitchFamily="18" charset="0"/>
                </a:rPr>
                <a:t>, </a:t>
              </a:r>
              <a:r>
                <a:rPr lang="en-US" sz="1700" b="1" dirty="0" smtClean="0">
                  <a:solidFill>
                    <a:schemeClr val="accent1">
                      <a:lumMod val="75000"/>
                    </a:schemeClr>
                  </a:solidFill>
                  <a:latin typeface="Times New Roman" pitchFamily="18" charset="0"/>
                  <a:cs typeface="Times New Roman" pitchFamily="18" charset="0"/>
                </a:rPr>
                <a:t>71,000 injuries</a:t>
              </a:r>
              <a:r>
                <a:rPr lang="en-US" sz="1700" dirty="0" smtClean="0">
                  <a:solidFill>
                    <a:schemeClr val="accent1">
                      <a:lumMod val="75000"/>
                    </a:schemeClr>
                  </a:solidFill>
                  <a:latin typeface="Times New Roman" pitchFamily="18" charset="0"/>
                  <a:cs typeface="Times New Roman" pitchFamily="18" charset="0"/>
                </a:rPr>
                <a:t>, </a:t>
              </a:r>
              <a:r>
                <a:rPr lang="en-US" sz="1700" b="1" dirty="0" smtClean="0">
                  <a:solidFill>
                    <a:schemeClr val="accent1">
                      <a:lumMod val="75000"/>
                    </a:schemeClr>
                  </a:solidFill>
                  <a:latin typeface="Times New Roman" pitchFamily="18" charset="0"/>
                  <a:cs typeface="Times New Roman" pitchFamily="18" charset="0"/>
                </a:rPr>
                <a:t>$12.5 billion </a:t>
              </a:r>
              <a:r>
                <a:rPr lang="en-US" sz="1700" dirty="0" smtClean="0">
                  <a:solidFill>
                    <a:schemeClr val="accent1">
                      <a:lumMod val="75000"/>
                    </a:schemeClr>
                  </a:solidFill>
                  <a:latin typeface="Times New Roman" pitchFamily="18" charset="0"/>
                  <a:cs typeface="Times New Roman" pitchFamily="18" charset="0"/>
                </a:rPr>
                <a:t>loss.</a:t>
              </a:r>
            </a:p>
            <a:p>
              <a:pPr algn="just">
                <a:buClr>
                  <a:srgbClr val="FF0000"/>
                </a:buClr>
                <a:buFont typeface="Wingdings" pitchFamily="2" charset="2"/>
                <a:buChar char="Ø"/>
              </a:pPr>
              <a:r>
                <a:rPr lang="en-US" sz="1700" dirty="0">
                  <a:solidFill>
                    <a:schemeClr val="accent1">
                      <a:lumMod val="75000"/>
                    </a:schemeClr>
                  </a:solidFill>
                  <a:latin typeface="Times New Roman" pitchFamily="18" charset="0"/>
                  <a:cs typeface="Times New Roman" pitchFamily="18" charset="0"/>
                </a:rPr>
                <a:t> </a:t>
              </a:r>
              <a:r>
                <a:rPr lang="en-US" sz="1700" dirty="0" smtClean="0">
                  <a:solidFill>
                    <a:schemeClr val="accent1">
                      <a:lumMod val="75000"/>
                    </a:schemeClr>
                  </a:solidFill>
                  <a:latin typeface="Times New Roman" pitchFamily="18" charset="0"/>
                  <a:cs typeface="Times New Roman" pitchFamily="18" charset="0"/>
                </a:rPr>
                <a:t>Driver Fatigue is a major Cause of accidents in India</a:t>
              </a:r>
              <a:endParaRPr lang="en-US" sz="1700" dirty="0">
                <a:solidFill>
                  <a:schemeClr val="accent1">
                    <a:lumMod val="75000"/>
                  </a:schemeClr>
                </a:solidFill>
                <a:latin typeface="Times New Roman" pitchFamily="18" charset="0"/>
                <a:cs typeface="Times New Roman" pitchFamily="18" charset="0"/>
              </a:endParaRPr>
            </a:p>
          </p:txBody>
        </p:sp>
        <p:pic>
          <p:nvPicPr>
            <p:cNvPr id="11" name="Picture 10" descr="tired.jpg"/>
            <p:cNvPicPr>
              <a:picLocks noChangeAspect="1"/>
            </p:cNvPicPr>
            <p:nvPr/>
          </p:nvPicPr>
          <p:blipFill>
            <a:blip r:embed="rId4"/>
            <a:stretch>
              <a:fillRect/>
            </a:stretch>
          </p:blipFill>
          <p:spPr>
            <a:xfrm>
              <a:off x="971044" y="1225340"/>
              <a:ext cx="1790700" cy="1828800"/>
            </a:xfrm>
            <a:prstGeom prst="rect">
              <a:avLst/>
            </a:prstGeom>
          </p:spPr>
        </p:pic>
        <p:pic>
          <p:nvPicPr>
            <p:cNvPr id="12" name="Picture 11" descr="car-crash-accident-390.jpg"/>
            <p:cNvPicPr>
              <a:picLocks noChangeAspect="1"/>
            </p:cNvPicPr>
            <p:nvPr/>
          </p:nvPicPr>
          <p:blipFill>
            <a:blip r:embed="rId5"/>
            <a:stretch>
              <a:fillRect/>
            </a:stretch>
          </p:blipFill>
          <p:spPr>
            <a:xfrm>
              <a:off x="3690438" y="1196752"/>
              <a:ext cx="2400000" cy="1800000"/>
            </a:xfrm>
            <a:prstGeom prst="rect">
              <a:avLst/>
            </a:prstGeom>
          </p:spPr>
        </p:pic>
        <p:sp>
          <p:nvSpPr>
            <p:cNvPr id="13" name="Right Arrow 12"/>
            <p:cNvSpPr/>
            <p:nvPr/>
          </p:nvSpPr>
          <p:spPr>
            <a:xfrm>
              <a:off x="2976058" y="1982570"/>
              <a:ext cx="500066" cy="285752"/>
            </a:xfrm>
            <a:prstGeom prst="rightArrow">
              <a:avLst/>
            </a:prstGeom>
            <a:solidFill>
              <a:schemeClr val="accent1">
                <a:lumMod val="75000"/>
              </a:schemeClr>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 name="TextBox 13"/>
          <p:cNvSpPr txBox="1"/>
          <p:nvPr/>
        </p:nvSpPr>
        <p:spPr>
          <a:xfrm>
            <a:off x="5004048" y="5159514"/>
            <a:ext cx="4032448" cy="1015663"/>
          </a:xfrm>
          <a:prstGeom prst="rect">
            <a:avLst/>
          </a:prstGeom>
          <a:noFill/>
        </p:spPr>
        <p:txBody>
          <a:bodyPr wrap="square" rtlCol="0">
            <a:spAutoFit/>
          </a:bodyPr>
          <a:lstStyle/>
          <a:p>
            <a:pPr algn="just"/>
            <a:r>
              <a:rPr lang="en-US" sz="1000" dirty="0" smtClean="0">
                <a:latin typeface="Arial" pitchFamily="34" charset="0"/>
                <a:cs typeface="Arial" pitchFamily="34" charset="0"/>
              </a:rPr>
              <a:t>Source: </a:t>
            </a:r>
          </a:p>
          <a:p>
            <a:pPr algn="just"/>
            <a:r>
              <a:rPr lang="en-US" sz="1000" dirty="0" smtClean="0">
                <a:latin typeface="Arial" pitchFamily="34" charset="0"/>
                <a:cs typeface="Arial" pitchFamily="34" charset="0"/>
              </a:rPr>
              <a:t>www.theinjurylawyers.com </a:t>
            </a:r>
          </a:p>
          <a:p>
            <a:pPr algn="just"/>
            <a:r>
              <a:rPr lang="en-IN" sz="1000" dirty="0" err="1"/>
              <a:t>Ruikar</a:t>
            </a:r>
            <a:r>
              <a:rPr lang="en-IN" sz="1000" dirty="0"/>
              <a:t> M. </a:t>
            </a:r>
            <a:r>
              <a:rPr lang="en-IN" sz="1000" dirty="0" smtClean="0"/>
              <a:t>National, “Statistics </a:t>
            </a:r>
            <a:r>
              <a:rPr lang="en-IN" sz="1000" dirty="0"/>
              <a:t>of road traffic accidents in </a:t>
            </a:r>
            <a:r>
              <a:rPr lang="en-IN" sz="1000" dirty="0" smtClean="0"/>
              <a:t>India,” </a:t>
            </a:r>
            <a:r>
              <a:rPr lang="en-IN" sz="1000" dirty="0"/>
              <a:t>J </a:t>
            </a:r>
            <a:r>
              <a:rPr lang="en-IN" sz="1000" dirty="0" err="1"/>
              <a:t>Orthop</a:t>
            </a:r>
            <a:r>
              <a:rPr lang="en-IN" sz="1000" dirty="0"/>
              <a:t> </a:t>
            </a:r>
            <a:r>
              <a:rPr lang="en-IN" sz="1000" dirty="0" err="1"/>
              <a:t>Traumatol</a:t>
            </a:r>
            <a:r>
              <a:rPr lang="en-IN" sz="1000" dirty="0"/>
              <a:t> </a:t>
            </a:r>
            <a:r>
              <a:rPr lang="en-IN" sz="1000" dirty="0" err="1"/>
              <a:t>Rehabil</a:t>
            </a:r>
            <a:r>
              <a:rPr lang="en-IN" sz="1000" dirty="0"/>
              <a:t> </a:t>
            </a:r>
            <a:r>
              <a:rPr lang="en-IN" sz="1000" dirty="0" smtClean="0"/>
              <a:t>2013;6:1-6</a:t>
            </a:r>
          </a:p>
          <a:p>
            <a:pPr algn="just"/>
            <a:r>
              <a:rPr lang="en-US" sz="1000" dirty="0">
                <a:latin typeface="Arial" pitchFamily="34" charset="0"/>
                <a:cs typeface="Arial" pitchFamily="34" charset="0"/>
              </a:rPr>
              <a:t> www.bmj.com/content/310/6979/565</a:t>
            </a:r>
            <a:endParaRPr lang="en-IN" sz="1000" dirty="0" smtClean="0"/>
          </a:p>
          <a:p>
            <a:pPr algn="just"/>
            <a:endParaRPr lang="en-US" sz="1000" dirty="0" smtClean="0">
              <a:latin typeface="Arial" pitchFamily="34" charset="0"/>
              <a:cs typeface="Arial" pitchFamily="34" charset="0"/>
            </a:endParaRPr>
          </a:p>
        </p:txBody>
      </p:sp>
      <p:sp>
        <p:nvSpPr>
          <p:cNvPr id="16" name="TextBox 15"/>
          <p:cNvSpPr txBox="1"/>
          <p:nvPr/>
        </p:nvSpPr>
        <p:spPr>
          <a:xfrm>
            <a:off x="2195736" y="4417948"/>
            <a:ext cx="2088232" cy="523220"/>
          </a:xfrm>
          <a:prstGeom prst="rect">
            <a:avLst/>
          </a:prstGeom>
          <a:noFill/>
        </p:spPr>
        <p:txBody>
          <a:bodyPr wrap="square" rtlCol="0">
            <a:spAutoFit/>
          </a:bodyPr>
          <a:lstStyle/>
          <a:p>
            <a:r>
              <a:rPr lang="en-US" sz="1400" dirty="0" smtClean="0">
                <a:latin typeface="Arial" pitchFamily="34" charset="0"/>
                <a:cs typeface="Arial" pitchFamily="34" charset="0"/>
              </a:rPr>
              <a:t>No of accidents during different hours of a day</a:t>
            </a:r>
          </a:p>
        </p:txBody>
      </p:sp>
    </p:spTree>
    <p:extLst>
      <p:ext uri="{BB962C8B-B14F-4D97-AF65-F5344CB8AC3E}">
        <p14:creationId xmlns:p14="http://schemas.microsoft.com/office/powerpoint/2010/main" val="27501442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99592" y="476672"/>
            <a:ext cx="7223772"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Existing Assistive Techniques for Automotive Drivers </a:t>
            </a: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530" y="1268760"/>
            <a:ext cx="2664296" cy="1995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197602" y="908720"/>
            <a:ext cx="2454518" cy="369332"/>
          </a:xfrm>
          <a:prstGeom prst="rect">
            <a:avLst/>
          </a:prstGeom>
          <a:noFill/>
        </p:spPr>
        <p:txBody>
          <a:bodyPr wrap="none" rtlCol="0">
            <a:spAutoFit/>
          </a:bodyPr>
          <a:lstStyle/>
          <a:p>
            <a:r>
              <a:rPr lang="en-IN" dirty="0" smtClean="0">
                <a:solidFill>
                  <a:schemeClr val="accent1">
                    <a:lumMod val="75000"/>
                  </a:schemeClr>
                </a:solidFill>
                <a:latin typeface="Times New Roman" pitchFamily="18" charset="0"/>
                <a:cs typeface="Times New Roman" pitchFamily="18" charset="0"/>
              </a:rPr>
              <a:t>Camera Based Solutions</a:t>
            </a:r>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t="14047"/>
          <a:stretch/>
        </p:blipFill>
        <p:spPr>
          <a:xfrm>
            <a:off x="5103690" y="3645024"/>
            <a:ext cx="2492646" cy="1701868"/>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14047"/>
          <a:stretch/>
        </p:blipFill>
        <p:spPr>
          <a:xfrm>
            <a:off x="5103690" y="1631607"/>
            <a:ext cx="2492646" cy="1701867"/>
          </a:xfrm>
          <a:prstGeom prst="rect">
            <a:avLst/>
          </a:prstGeom>
        </p:spPr>
      </p:pic>
      <p:sp>
        <p:nvSpPr>
          <p:cNvPr id="5" name="TextBox 4"/>
          <p:cNvSpPr txBox="1"/>
          <p:nvPr/>
        </p:nvSpPr>
        <p:spPr>
          <a:xfrm>
            <a:off x="5649002" y="3249851"/>
            <a:ext cx="1587294" cy="323165"/>
          </a:xfrm>
          <a:prstGeom prst="rect">
            <a:avLst/>
          </a:prstGeom>
          <a:noFill/>
        </p:spPr>
        <p:txBody>
          <a:bodyPr wrap="none" rtlCol="0">
            <a:spAutoFit/>
          </a:bodyPr>
          <a:lstStyle/>
          <a:p>
            <a:r>
              <a:rPr lang="en-IN" sz="1500" dirty="0" smtClean="0">
                <a:solidFill>
                  <a:srgbClr val="7030A0"/>
                </a:solidFill>
                <a:latin typeface="Times New Roman" pitchFamily="18" charset="0"/>
                <a:cs typeface="Times New Roman" pitchFamily="18" charset="0"/>
              </a:rPr>
              <a:t>Normal Condition</a:t>
            </a:r>
          </a:p>
        </p:txBody>
      </p:sp>
      <p:sp>
        <p:nvSpPr>
          <p:cNvPr id="11" name="TextBox 10"/>
          <p:cNvSpPr txBox="1"/>
          <p:nvPr/>
        </p:nvSpPr>
        <p:spPr>
          <a:xfrm>
            <a:off x="5576820" y="5335972"/>
            <a:ext cx="1611339" cy="323165"/>
          </a:xfrm>
          <a:prstGeom prst="rect">
            <a:avLst/>
          </a:prstGeom>
          <a:noFill/>
        </p:spPr>
        <p:txBody>
          <a:bodyPr wrap="none" rtlCol="0">
            <a:spAutoFit/>
          </a:bodyPr>
          <a:lstStyle/>
          <a:p>
            <a:r>
              <a:rPr lang="en-IN" sz="1500" dirty="0" smtClean="0">
                <a:solidFill>
                  <a:srgbClr val="7030A0"/>
                </a:solidFill>
                <a:latin typeface="Times New Roman" pitchFamily="18" charset="0"/>
                <a:cs typeface="Times New Roman" pitchFamily="18" charset="0"/>
              </a:rPr>
              <a:t>Drowsy Condition</a:t>
            </a:r>
          </a:p>
        </p:txBody>
      </p:sp>
      <p:sp>
        <p:nvSpPr>
          <p:cNvPr id="6" name="TextBox 5"/>
          <p:cNvSpPr txBox="1"/>
          <p:nvPr/>
        </p:nvSpPr>
        <p:spPr>
          <a:xfrm>
            <a:off x="763555" y="3284984"/>
            <a:ext cx="2224269" cy="461665"/>
          </a:xfrm>
          <a:prstGeom prst="rect">
            <a:avLst/>
          </a:prstGeom>
          <a:noFill/>
        </p:spPr>
        <p:txBody>
          <a:bodyPr wrap="square" rtlCol="0">
            <a:spAutoFit/>
          </a:bodyPr>
          <a:lstStyle/>
          <a:p>
            <a:pPr algn="ctr"/>
            <a:r>
              <a:rPr lang="en-IN" sz="1200" dirty="0" smtClean="0">
                <a:solidFill>
                  <a:schemeClr val="accent6">
                    <a:lumMod val="75000"/>
                  </a:schemeClr>
                </a:solidFill>
                <a:latin typeface="Arial" pitchFamily="34" charset="0"/>
                <a:cs typeface="Arial" pitchFamily="34" charset="0"/>
              </a:rPr>
              <a:t>Prototype of a Vision based Solution from Delphi</a:t>
            </a:r>
            <a:r>
              <a:rPr lang="en-IN" sz="1200" baseline="30000" dirty="0" smtClean="0">
                <a:solidFill>
                  <a:schemeClr val="accent6">
                    <a:lumMod val="75000"/>
                  </a:schemeClr>
                </a:solidFill>
                <a:latin typeface="Arial" pitchFamily="34" charset="0"/>
                <a:cs typeface="Arial" pitchFamily="34" charset="0"/>
              </a:rPr>
              <a:t>[1]</a:t>
            </a:r>
            <a:r>
              <a:rPr lang="en-IN" sz="1200" dirty="0" smtClean="0">
                <a:solidFill>
                  <a:schemeClr val="accent6">
                    <a:lumMod val="75000"/>
                  </a:schemeClr>
                </a:solidFill>
                <a:latin typeface="Arial" pitchFamily="34" charset="0"/>
                <a:cs typeface="Arial" pitchFamily="34" charset="0"/>
              </a:rPr>
              <a:t> </a:t>
            </a:r>
          </a:p>
        </p:txBody>
      </p:sp>
      <p:pic>
        <p:nvPicPr>
          <p:cNvPr id="102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5183" t="53492" r="50944" b="-1"/>
          <a:stretch/>
        </p:blipFill>
        <p:spPr bwMode="auto">
          <a:xfrm>
            <a:off x="2347653" y="4688269"/>
            <a:ext cx="2008323" cy="1427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8111" t="4442" r="25727" b="50000"/>
          <a:stretch/>
        </p:blipFill>
        <p:spPr bwMode="auto">
          <a:xfrm>
            <a:off x="135819" y="4610744"/>
            <a:ext cx="2131925" cy="1410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800710" y="1340768"/>
            <a:ext cx="3515706" cy="323165"/>
          </a:xfrm>
          <a:prstGeom prst="rect">
            <a:avLst/>
          </a:prstGeom>
          <a:noFill/>
        </p:spPr>
        <p:txBody>
          <a:bodyPr wrap="none" rtlCol="0">
            <a:spAutoFit/>
          </a:bodyPr>
          <a:lstStyle/>
          <a:p>
            <a:r>
              <a:rPr lang="en-IN" sz="1500" dirty="0" smtClean="0">
                <a:solidFill>
                  <a:schemeClr val="accent6">
                    <a:lumMod val="75000"/>
                  </a:schemeClr>
                </a:solidFill>
                <a:latin typeface="Times New Roman" pitchFamily="18" charset="0"/>
                <a:cs typeface="Times New Roman" pitchFamily="18" charset="0"/>
              </a:rPr>
              <a:t>Facial Features for Drowsiness Detection</a:t>
            </a:r>
            <a:r>
              <a:rPr lang="en-IN" sz="1500" baseline="30000" dirty="0" smtClean="0">
                <a:solidFill>
                  <a:schemeClr val="accent6">
                    <a:lumMod val="75000"/>
                  </a:schemeClr>
                </a:solidFill>
                <a:latin typeface="Times New Roman" pitchFamily="18" charset="0"/>
                <a:cs typeface="Times New Roman" pitchFamily="18" charset="0"/>
              </a:rPr>
              <a:t>[2]</a:t>
            </a:r>
          </a:p>
        </p:txBody>
      </p:sp>
      <p:sp>
        <p:nvSpPr>
          <p:cNvPr id="16" name="TextBox 15"/>
          <p:cNvSpPr txBox="1"/>
          <p:nvPr/>
        </p:nvSpPr>
        <p:spPr>
          <a:xfrm>
            <a:off x="932403" y="6032321"/>
            <a:ext cx="2983509" cy="276999"/>
          </a:xfrm>
          <a:prstGeom prst="rect">
            <a:avLst/>
          </a:prstGeom>
          <a:noFill/>
        </p:spPr>
        <p:txBody>
          <a:bodyPr wrap="none" rtlCol="0">
            <a:spAutoFit/>
          </a:bodyPr>
          <a:lstStyle/>
          <a:p>
            <a:r>
              <a:rPr lang="en-IN" sz="1200" dirty="0" smtClean="0">
                <a:solidFill>
                  <a:schemeClr val="accent6">
                    <a:lumMod val="75000"/>
                  </a:schemeClr>
                </a:solidFill>
                <a:latin typeface="Arial" pitchFamily="34" charset="0"/>
                <a:cs typeface="Arial" pitchFamily="34" charset="0"/>
              </a:rPr>
              <a:t>Eye Closure for Drowsiness Detection</a:t>
            </a:r>
            <a:r>
              <a:rPr lang="en-IN" sz="1200" baseline="30000" dirty="0" smtClean="0">
                <a:solidFill>
                  <a:schemeClr val="accent6">
                    <a:lumMod val="75000"/>
                  </a:schemeClr>
                </a:solidFill>
                <a:latin typeface="Arial" pitchFamily="34" charset="0"/>
                <a:cs typeface="Arial" pitchFamily="34" charset="0"/>
              </a:rPr>
              <a:t>[1]</a:t>
            </a:r>
          </a:p>
        </p:txBody>
      </p:sp>
      <p:sp>
        <p:nvSpPr>
          <p:cNvPr id="9" name="Down Arrow 8"/>
          <p:cNvSpPr/>
          <p:nvPr/>
        </p:nvSpPr>
        <p:spPr>
          <a:xfrm>
            <a:off x="1791714" y="3789040"/>
            <a:ext cx="260006" cy="443066"/>
          </a:xfrm>
          <a:prstGeom prst="downArrow">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4800710" y="1350060"/>
            <a:ext cx="3515706" cy="4309077"/>
          </a:xfrm>
          <a:prstGeom prst="roundRect">
            <a:avLst>
              <a:gd name="adj" fmla="val 4303"/>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3635896" y="2492896"/>
            <a:ext cx="576064" cy="288032"/>
          </a:xfrm>
          <a:prstGeom prst="rightArrow">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ounded Rectangle 12"/>
          <p:cNvSpPr/>
          <p:nvPr/>
        </p:nvSpPr>
        <p:spPr>
          <a:xfrm>
            <a:off x="64800" y="4405739"/>
            <a:ext cx="4446678" cy="1903581"/>
          </a:xfrm>
          <a:prstGeom prst="roundRect">
            <a:avLst>
              <a:gd name="adj" fmla="val 4136"/>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395536" y="4365104"/>
            <a:ext cx="1587294" cy="323165"/>
          </a:xfrm>
          <a:prstGeom prst="rect">
            <a:avLst/>
          </a:prstGeom>
          <a:noFill/>
        </p:spPr>
        <p:txBody>
          <a:bodyPr wrap="none" rtlCol="0">
            <a:spAutoFit/>
          </a:bodyPr>
          <a:lstStyle/>
          <a:p>
            <a:r>
              <a:rPr lang="en-IN" sz="1500" dirty="0" smtClean="0">
                <a:solidFill>
                  <a:srgbClr val="7030A0"/>
                </a:solidFill>
                <a:latin typeface="Times New Roman" pitchFamily="18" charset="0"/>
                <a:cs typeface="Times New Roman" pitchFamily="18" charset="0"/>
              </a:rPr>
              <a:t>Normal Condition</a:t>
            </a:r>
          </a:p>
        </p:txBody>
      </p:sp>
      <p:sp>
        <p:nvSpPr>
          <p:cNvPr id="22" name="TextBox 21"/>
          <p:cNvSpPr txBox="1"/>
          <p:nvPr/>
        </p:nvSpPr>
        <p:spPr>
          <a:xfrm>
            <a:off x="2555776" y="4365104"/>
            <a:ext cx="1611339" cy="323165"/>
          </a:xfrm>
          <a:prstGeom prst="rect">
            <a:avLst/>
          </a:prstGeom>
          <a:noFill/>
        </p:spPr>
        <p:txBody>
          <a:bodyPr wrap="none" rtlCol="0">
            <a:spAutoFit/>
          </a:bodyPr>
          <a:lstStyle/>
          <a:p>
            <a:r>
              <a:rPr lang="en-IN" sz="1500" dirty="0" smtClean="0">
                <a:solidFill>
                  <a:srgbClr val="7030A0"/>
                </a:solidFill>
                <a:latin typeface="Times New Roman" pitchFamily="18" charset="0"/>
                <a:cs typeface="Times New Roman" pitchFamily="18" charset="0"/>
              </a:rPr>
              <a:t>Drowsy Condition</a:t>
            </a:r>
          </a:p>
        </p:txBody>
      </p:sp>
      <p:sp>
        <p:nvSpPr>
          <p:cNvPr id="15" name="TextBox 14"/>
          <p:cNvSpPr txBox="1"/>
          <p:nvPr/>
        </p:nvSpPr>
        <p:spPr>
          <a:xfrm>
            <a:off x="4499993" y="5734997"/>
            <a:ext cx="4968551" cy="646331"/>
          </a:xfrm>
          <a:prstGeom prst="rect">
            <a:avLst/>
          </a:prstGeom>
          <a:noFill/>
        </p:spPr>
        <p:txBody>
          <a:bodyPr wrap="square" rtlCol="0">
            <a:spAutoFit/>
          </a:bodyPr>
          <a:lstStyle/>
          <a:p>
            <a:r>
              <a:rPr lang="en-IN" sz="1200" dirty="0" smtClean="0">
                <a:solidFill>
                  <a:schemeClr val="tx1">
                    <a:lumMod val="75000"/>
                    <a:lumOff val="25000"/>
                  </a:schemeClr>
                </a:solidFill>
                <a:latin typeface="Times New Roman" pitchFamily="18" charset="0"/>
                <a:cs typeface="Times New Roman" pitchFamily="18" charset="0"/>
              </a:rPr>
              <a:t>[1] </a:t>
            </a:r>
            <a:r>
              <a:rPr lang="en-IN" sz="1200" dirty="0">
                <a:latin typeface="Times New Roman" pitchFamily="18" charset="0"/>
                <a:cs typeface="Times New Roman" pitchFamily="18" charset="0"/>
              </a:rPr>
              <a:t>N. </a:t>
            </a:r>
            <a:r>
              <a:rPr lang="en-IN" sz="1200" dirty="0" err="1">
                <a:latin typeface="Times New Roman" pitchFamily="18" charset="0"/>
                <a:cs typeface="Times New Roman" pitchFamily="18" charset="0"/>
              </a:rPr>
              <a:t>Edenborough</a:t>
            </a:r>
            <a:r>
              <a:rPr lang="en-IN" sz="1200" dirty="0" smtClean="0">
                <a:latin typeface="Times New Roman" pitchFamily="18" charset="0"/>
                <a:cs typeface="Times New Roman" pitchFamily="18" charset="0"/>
              </a:rPr>
              <a:t>, et. al. “</a:t>
            </a:r>
            <a:r>
              <a:rPr lang="en-IN" sz="1200" dirty="0">
                <a:latin typeface="Times New Roman" pitchFamily="18" charset="0"/>
                <a:cs typeface="Times New Roman" pitchFamily="18" charset="0"/>
              </a:rPr>
              <a:t>Driver State Monitor from </a:t>
            </a:r>
            <a:r>
              <a:rPr lang="en-IN" sz="1200" dirty="0" smtClean="0">
                <a:latin typeface="Times New Roman" pitchFamily="18" charset="0"/>
                <a:cs typeface="Times New Roman" pitchFamily="18" charset="0"/>
              </a:rPr>
              <a:t>DELPHI,” </a:t>
            </a:r>
            <a:r>
              <a:rPr lang="en-IN" sz="1200" i="1" dirty="0" smtClean="0">
                <a:latin typeface="Times New Roman" pitchFamily="18" charset="0"/>
                <a:cs typeface="Times New Roman" pitchFamily="18" charset="0"/>
              </a:rPr>
              <a:t> IEEE CVPR 2005, </a:t>
            </a:r>
            <a:r>
              <a:rPr lang="en-IN" sz="1200" dirty="0" smtClean="0">
                <a:latin typeface="Times New Roman" pitchFamily="18" charset="0"/>
                <a:cs typeface="Times New Roman" pitchFamily="18" charset="0"/>
              </a:rPr>
              <a:t>vol.2</a:t>
            </a:r>
            <a:r>
              <a:rPr lang="en-IN" sz="1200" dirty="0">
                <a:latin typeface="Times New Roman" pitchFamily="18" charset="0"/>
                <a:cs typeface="Times New Roman" pitchFamily="18" charset="0"/>
              </a:rPr>
              <a:t>, no., pp.1206-1207 vol. 2, 20-25 June 2005</a:t>
            </a:r>
            <a:endParaRPr lang="en-IN" sz="1200" dirty="0" smtClean="0">
              <a:solidFill>
                <a:schemeClr val="tx1">
                  <a:lumMod val="75000"/>
                  <a:lumOff val="25000"/>
                </a:schemeClr>
              </a:solidFill>
              <a:latin typeface="Times New Roman" pitchFamily="18" charset="0"/>
              <a:cs typeface="Times New Roman" pitchFamily="18" charset="0"/>
            </a:endParaRPr>
          </a:p>
          <a:p>
            <a:r>
              <a:rPr lang="en-IN" sz="1200" dirty="0" smtClean="0">
                <a:solidFill>
                  <a:schemeClr val="tx1">
                    <a:lumMod val="75000"/>
                    <a:lumOff val="25000"/>
                  </a:schemeClr>
                </a:solidFill>
                <a:latin typeface="Times New Roman" pitchFamily="18" charset="0"/>
                <a:cs typeface="Times New Roman" pitchFamily="18" charset="0"/>
              </a:rPr>
              <a:t>[2]http</a:t>
            </a:r>
            <a:r>
              <a:rPr lang="en-IN" sz="1200" dirty="0">
                <a:solidFill>
                  <a:schemeClr val="tx1">
                    <a:lumMod val="75000"/>
                    <a:lumOff val="25000"/>
                  </a:schemeClr>
                </a:solidFill>
                <a:latin typeface="Times New Roman" pitchFamily="18" charset="0"/>
                <a:cs typeface="Times New Roman" pitchFamily="18" charset="0"/>
              </a:rPr>
              <a:t>://staff.um.edu.mt/reuben.farrugia/ug/may2011_sacco_matthew.html</a:t>
            </a:r>
            <a:endParaRPr lang="en-IN" sz="1200" dirty="0" smtClean="0">
              <a:solidFill>
                <a:schemeClr val="tx1">
                  <a:lumMod val="75000"/>
                  <a:lumOff val="2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5742585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99592" y="476672"/>
            <a:ext cx="7223772"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Existing Assistive Techniques for Automotive Drivers </a:t>
            </a:r>
          </a:p>
        </p:txBody>
      </p:sp>
      <p:sp>
        <p:nvSpPr>
          <p:cNvPr id="4" name="TextBox 3"/>
          <p:cNvSpPr txBox="1"/>
          <p:nvPr/>
        </p:nvSpPr>
        <p:spPr>
          <a:xfrm>
            <a:off x="3131840" y="908720"/>
            <a:ext cx="2736647" cy="369332"/>
          </a:xfrm>
          <a:prstGeom prst="rect">
            <a:avLst/>
          </a:prstGeom>
          <a:noFill/>
        </p:spPr>
        <p:txBody>
          <a:bodyPr wrap="none" rtlCol="0">
            <a:spAutoFit/>
          </a:bodyPr>
          <a:lstStyle/>
          <a:p>
            <a:r>
              <a:rPr lang="en-IN" dirty="0" smtClean="0">
                <a:solidFill>
                  <a:schemeClr val="accent1">
                    <a:lumMod val="75000"/>
                  </a:schemeClr>
                </a:solidFill>
                <a:latin typeface="Times New Roman" pitchFamily="18" charset="0"/>
                <a:cs typeface="Times New Roman" pitchFamily="18" charset="0"/>
              </a:rPr>
              <a:t>Bio-Signal Based Solutions</a:t>
            </a:r>
          </a:p>
        </p:txBody>
      </p:sp>
      <p:sp>
        <p:nvSpPr>
          <p:cNvPr id="2" name="Rounded Rectangle 1"/>
          <p:cNvSpPr/>
          <p:nvPr/>
        </p:nvSpPr>
        <p:spPr>
          <a:xfrm>
            <a:off x="64801" y="1278052"/>
            <a:ext cx="4435362" cy="5031268"/>
          </a:xfrm>
          <a:prstGeom prst="roundRect">
            <a:avLst>
              <a:gd name="adj" fmla="val 5060"/>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4644008" y="1268760"/>
            <a:ext cx="4435192" cy="5031268"/>
          </a:xfrm>
          <a:prstGeom prst="roundRect">
            <a:avLst>
              <a:gd name="adj" fmla="val 5060"/>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4716016" y="5229200"/>
            <a:ext cx="4381328" cy="523220"/>
          </a:xfrm>
          <a:prstGeom prst="rect">
            <a:avLst/>
          </a:prstGeom>
          <a:noFill/>
        </p:spPr>
        <p:txBody>
          <a:bodyPr wrap="none" rtlCol="0">
            <a:spAutoFit/>
          </a:bodyPr>
          <a:lstStyle/>
          <a:p>
            <a:pPr marL="171450" indent="-171450">
              <a:buFont typeface="Arial" pitchFamily="34" charset="0"/>
              <a:buChar char="•"/>
            </a:pPr>
            <a:r>
              <a:rPr lang="en-US" sz="1400" dirty="0" smtClean="0">
                <a:solidFill>
                  <a:schemeClr val="accent6">
                    <a:lumMod val="75000"/>
                  </a:schemeClr>
                </a:solidFill>
                <a:latin typeface="Times New Roman" pitchFamily="18" charset="0"/>
                <a:cs typeface="Times New Roman" pitchFamily="18" charset="0"/>
              </a:rPr>
              <a:t>Simple, Low-cost System, Convenient to Wear</a:t>
            </a:r>
          </a:p>
          <a:p>
            <a:pPr marL="171450" indent="-171450">
              <a:buFont typeface="Arial" pitchFamily="34" charset="0"/>
              <a:buChar char="•"/>
            </a:pPr>
            <a:r>
              <a:rPr lang="en-US" sz="1400" dirty="0" smtClean="0">
                <a:solidFill>
                  <a:schemeClr val="accent6">
                    <a:lumMod val="75000"/>
                  </a:schemeClr>
                </a:solidFill>
                <a:latin typeface="Times New Roman" pitchFamily="18" charset="0"/>
                <a:cs typeface="Times New Roman" pitchFamily="18" charset="0"/>
              </a:rPr>
              <a:t>require </a:t>
            </a:r>
            <a:r>
              <a:rPr lang="en-US" sz="1400" dirty="0">
                <a:solidFill>
                  <a:schemeClr val="accent6">
                    <a:lumMod val="75000"/>
                  </a:schemeClr>
                </a:solidFill>
                <a:latin typeface="Times New Roman" pitchFamily="18" charset="0"/>
                <a:cs typeface="Times New Roman" pitchFamily="18" charset="0"/>
              </a:rPr>
              <a:t>direct optical contact with the body of the driver</a:t>
            </a:r>
            <a:endParaRPr lang="en-IN" sz="1400" dirty="0" smtClean="0">
              <a:solidFill>
                <a:schemeClr val="accent6">
                  <a:lumMod val="75000"/>
                </a:schemeClr>
              </a:solidFill>
              <a:latin typeface="Times New Roman" pitchFamily="18" charset="0"/>
              <a:cs typeface="Times New Roman" pitchFamily="18" charset="0"/>
            </a:endParaRPr>
          </a:p>
        </p:txBody>
      </p:sp>
      <p:sp>
        <p:nvSpPr>
          <p:cNvPr id="5" name="TextBox 4"/>
          <p:cNvSpPr txBox="1"/>
          <p:nvPr/>
        </p:nvSpPr>
        <p:spPr>
          <a:xfrm>
            <a:off x="4644008" y="5733256"/>
            <a:ext cx="4507200" cy="769441"/>
          </a:xfrm>
          <a:prstGeom prst="rect">
            <a:avLst/>
          </a:prstGeom>
          <a:noFill/>
        </p:spPr>
        <p:txBody>
          <a:bodyPr wrap="square" rtlCol="0">
            <a:spAutoFit/>
          </a:bodyPr>
          <a:lstStyle/>
          <a:p>
            <a:pPr lvl="0"/>
            <a:r>
              <a:rPr lang="en-US" sz="1100" dirty="0" smtClean="0">
                <a:latin typeface="Times New Roman" pitchFamily="18" charset="0"/>
                <a:cs typeface="Times New Roman" pitchFamily="18" charset="0"/>
              </a:rPr>
              <a:t>[5] S</a:t>
            </a:r>
            <a:r>
              <a:rPr lang="en-US" sz="1100" dirty="0">
                <a:latin typeface="Times New Roman" pitchFamily="18" charset="0"/>
                <a:cs typeface="Times New Roman" pitchFamily="18" charset="0"/>
              </a:rPr>
              <a:t>. </a:t>
            </a:r>
            <a:r>
              <a:rPr lang="en-US" sz="1100" dirty="0" err="1">
                <a:latin typeface="Times New Roman" pitchFamily="18" charset="0"/>
                <a:cs typeface="Times New Roman" pitchFamily="18" charset="0"/>
              </a:rPr>
              <a:t>Krishnamoorthy</a:t>
            </a:r>
            <a:r>
              <a:rPr lang="en-US" sz="1100" dirty="0">
                <a:latin typeface="Times New Roman" pitchFamily="18" charset="0"/>
                <a:cs typeface="Times New Roman" pitchFamily="18" charset="0"/>
              </a:rPr>
              <a:t>, C. S. </a:t>
            </a:r>
            <a:r>
              <a:rPr lang="en-US" sz="1100" dirty="0" err="1">
                <a:latin typeface="Times New Roman" pitchFamily="18" charset="0"/>
                <a:cs typeface="Times New Roman" pitchFamily="18" charset="0"/>
              </a:rPr>
              <a:t>Anoop</a:t>
            </a:r>
            <a:r>
              <a:rPr lang="en-US" sz="1100" dirty="0">
                <a:latin typeface="Times New Roman" pitchFamily="18" charset="0"/>
                <a:cs typeface="Times New Roman" pitchFamily="18" charset="0"/>
              </a:rPr>
              <a:t>, B. George, "A robust and non-invasive heart-rate monitoring system," in </a:t>
            </a:r>
            <a:r>
              <a:rPr lang="en-US" sz="1100" i="1" dirty="0">
                <a:latin typeface="Times New Roman" pitchFamily="18" charset="0"/>
                <a:cs typeface="Times New Roman" pitchFamily="18" charset="0"/>
              </a:rPr>
              <a:t>Proc. IMEKO TC4 Symposium</a:t>
            </a:r>
            <a:r>
              <a:rPr lang="en-US" sz="1100" dirty="0">
                <a:latin typeface="Times New Roman" pitchFamily="18" charset="0"/>
                <a:cs typeface="Times New Roman" pitchFamily="18" charset="0"/>
              </a:rPr>
              <a:t>, Barcelona, Spain, July 2013.</a:t>
            </a:r>
            <a:endParaRPr lang="en-IN" sz="1100" dirty="0">
              <a:latin typeface="Times New Roman" pitchFamily="18" charset="0"/>
              <a:cs typeface="Times New Roman" pitchFamily="18" charset="0"/>
            </a:endParaRPr>
          </a:p>
          <a:p>
            <a:endParaRPr lang="en-IN" sz="1100" dirty="0" smtClean="0">
              <a:solidFill>
                <a:schemeClr val="tx1">
                  <a:lumMod val="75000"/>
                  <a:lumOff val="25000"/>
                </a:schemeClr>
              </a:solidFill>
              <a:latin typeface="Times New Roman" pitchFamily="18" charset="0"/>
              <a:cs typeface="Times New Roman" pitchFamily="18" charset="0"/>
            </a:endParaRPr>
          </a:p>
        </p:txBody>
      </p:sp>
      <p:sp>
        <p:nvSpPr>
          <p:cNvPr id="7" name="TextBox 6"/>
          <p:cNvSpPr txBox="1"/>
          <p:nvPr/>
        </p:nvSpPr>
        <p:spPr>
          <a:xfrm>
            <a:off x="5202555" y="1268760"/>
            <a:ext cx="3610284" cy="307777"/>
          </a:xfrm>
          <a:prstGeom prst="rect">
            <a:avLst/>
          </a:prstGeom>
          <a:noFill/>
        </p:spPr>
        <p:txBody>
          <a:bodyPr wrap="none" rtlCol="0">
            <a:spAutoFit/>
          </a:bodyPr>
          <a:lstStyle/>
          <a:p>
            <a:r>
              <a:rPr lang="pl-PL" sz="1400" dirty="0">
                <a:solidFill>
                  <a:schemeClr val="accent1">
                    <a:lumMod val="75000"/>
                  </a:schemeClr>
                </a:solidFill>
                <a:latin typeface="Times New Roman" pitchFamily="18" charset="0"/>
                <a:cs typeface="Times New Roman" pitchFamily="18" charset="0"/>
              </a:rPr>
              <a:t>Photoplethysmograph</a:t>
            </a:r>
            <a:r>
              <a:rPr lang="en-US" sz="1400" dirty="0">
                <a:solidFill>
                  <a:schemeClr val="accent1">
                    <a:lumMod val="75000"/>
                  </a:schemeClr>
                </a:solidFill>
                <a:latin typeface="Times New Roman" pitchFamily="18" charset="0"/>
                <a:cs typeface="Times New Roman" pitchFamily="18" charset="0"/>
              </a:rPr>
              <a:t>y (PPG</a:t>
            </a:r>
            <a:r>
              <a:rPr lang="en-US" sz="1400" dirty="0" smtClean="0">
                <a:solidFill>
                  <a:schemeClr val="accent1">
                    <a:lumMod val="75000"/>
                  </a:schemeClr>
                </a:solidFill>
                <a:latin typeface="Times New Roman" pitchFamily="18" charset="0"/>
                <a:cs typeface="Times New Roman" pitchFamily="18" charset="0"/>
              </a:rPr>
              <a:t>)</a:t>
            </a:r>
            <a:r>
              <a:rPr lang="en-IN" sz="1400" dirty="0">
                <a:solidFill>
                  <a:schemeClr val="accent1">
                    <a:lumMod val="75000"/>
                  </a:schemeClr>
                </a:solidFill>
                <a:latin typeface="Times New Roman" pitchFamily="18" charset="0"/>
                <a:cs typeface="Times New Roman" pitchFamily="18" charset="0"/>
              </a:rPr>
              <a:t> </a:t>
            </a:r>
            <a:r>
              <a:rPr lang="en-IN" sz="1400" dirty="0" smtClean="0">
                <a:solidFill>
                  <a:schemeClr val="accent1">
                    <a:lumMod val="75000"/>
                  </a:schemeClr>
                </a:solidFill>
                <a:latin typeface="Times New Roman" pitchFamily="18" charset="0"/>
                <a:cs typeface="Times New Roman" pitchFamily="18" charset="0"/>
              </a:rPr>
              <a:t>Based System</a:t>
            </a:r>
            <a:r>
              <a:rPr lang="en-IN" sz="1400" baseline="30000" dirty="0" smtClean="0">
                <a:solidFill>
                  <a:schemeClr val="accent1">
                    <a:lumMod val="75000"/>
                  </a:schemeClr>
                </a:solidFill>
                <a:latin typeface="Times New Roman" pitchFamily="18" charset="0"/>
                <a:cs typeface="Times New Roman" pitchFamily="18" charset="0"/>
              </a:rPr>
              <a:t>[5]</a:t>
            </a:r>
            <a:endParaRPr lang="en-US" sz="1400" baseline="30000" dirty="0">
              <a:solidFill>
                <a:schemeClr val="accent1">
                  <a:lumMod val="75000"/>
                </a:schemeClr>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1574435"/>
            <a:ext cx="3096344" cy="149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9195" y="3356992"/>
            <a:ext cx="3456213" cy="1971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Down Arrow 8"/>
          <p:cNvSpPr/>
          <p:nvPr/>
        </p:nvSpPr>
        <p:spPr>
          <a:xfrm>
            <a:off x="6876256" y="2996952"/>
            <a:ext cx="206987" cy="360040"/>
          </a:xfrm>
          <a:prstGeom prst="downArrow">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p:cNvSpPr txBox="1"/>
          <p:nvPr/>
        </p:nvSpPr>
        <p:spPr>
          <a:xfrm>
            <a:off x="539552" y="1321023"/>
            <a:ext cx="3711272" cy="307777"/>
          </a:xfrm>
          <a:prstGeom prst="rect">
            <a:avLst/>
          </a:prstGeom>
          <a:noFill/>
        </p:spPr>
        <p:txBody>
          <a:bodyPr wrap="none" rtlCol="0">
            <a:spAutoFit/>
          </a:bodyPr>
          <a:lstStyle/>
          <a:p>
            <a:r>
              <a:rPr lang="en-IN" sz="1400" dirty="0" smtClean="0">
                <a:solidFill>
                  <a:schemeClr val="accent1">
                    <a:lumMod val="75000"/>
                  </a:schemeClr>
                </a:solidFill>
                <a:latin typeface="Times New Roman" pitchFamily="18" charset="0"/>
                <a:cs typeface="Times New Roman" pitchFamily="18" charset="0"/>
              </a:rPr>
              <a:t>E</a:t>
            </a:r>
            <a:r>
              <a:rPr lang="pl-PL" sz="1400" dirty="0" smtClean="0">
                <a:solidFill>
                  <a:schemeClr val="accent1">
                    <a:lumMod val="75000"/>
                  </a:schemeClr>
                </a:solidFill>
                <a:latin typeface="Times New Roman" pitchFamily="18" charset="0"/>
                <a:cs typeface="Times New Roman" pitchFamily="18" charset="0"/>
              </a:rPr>
              <a:t>lectroencephalogram </a:t>
            </a:r>
            <a:r>
              <a:rPr lang="en-US" sz="1400" dirty="0" smtClean="0">
                <a:solidFill>
                  <a:schemeClr val="accent1">
                    <a:lumMod val="75000"/>
                  </a:schemeClr>
                </a:solidFill>
                <a:latin typeface="Times New Roman" pitchFamily="18" charset="0"/>
                <a:cs typeface="Times New Roman" pitchFamily="18" charset="0"/>
              </a:rPr>
              <a:t>(EEG)</a:t>
            </a:r>
            <a:r>
              <a:rPr lang="en-IN" sz="1400" dirty="0" smtClean="0">
                <a:solidFill>
                  <a:schemeClr val="accent1">
                    <a:lumMod val="75000"/>
                  </a:schemeClr>
                </a:solidFill>
                <a:latin typeface="Times New Roman" pitchFamily="18" charset="0"/>
                <a:cs typeface="Times New Roman" pitchFamily="18" charset="0"/>
              </a:rPr>
              <a:t> Based System</a:t>
            </a:r>
            <a:r>
              <a:rPr lang="en-IN" sz="1400" baseline="30000" dirty="0" smtClean="0">
                <a:solidFill>
                  <a:schemeClr val="accent1">
                    <a:lumMod val="75000"/>
                  </a:schemeClr>
                </a:solidFill>
                <a:latin typeface="Times New Roman" pitchFamily="18" charset="0"/>
                <a:cs typeface="Times New Roman" pitchFamily="18" charset="0"/>
              </a:rPr>
              <a:t>[3], [4]</a:t>
            </a:r>
            <a:endParaRPr lang="en-US" sz="1400" baseline="30000" dirty="0">
              <a:solidFill>
                <a:schemeClr val="accent1">
                  <a:lumMod val="75000"/>
                </a:schemeClr>
              </a:solidFill>
              <a:latin typeface="Times New Roman" pitchFamily="18" charset="0"/>
              <a:cs typeface="Times New Roman" pitchFamily="18" charset="0"/>
            </a:endParaRPr>
          </a:p>
        </p:txBody>
      </p:sp>
      <p:sp>
        <p:nvSpPr>
          <p:cNvPr id="71" name="TextBox 70"/>
          <p:cNvSpPr txBox="1"/>
          <p:nvPr/>
        </p:nvSpPr>
        <p:spPr>
          <a:xfrm>
            <a:off x="64800" y="4985881"/>
            <a:ext cx="4507200" cy="1323439"/>
          </a:xfrm>
          <a:prstGeom prst="rect">
            <a:avLst/>
          </a:prstGeom>
          <a:noFill/>
        </p:spPr>
        <p:txBody>
          <a:bodyPr wrap="square" rtlCol="0">
            <a:spAutoFit/>
          </a:bodyPr>
          <a:lstStyle/>
          <a:p>
            <a:r>
              <a:rPr lang="en-US" sz="1000" dirty="0" smtClean="0">
                <a:latin typeface="Times New Roman" pitchFamily="18" charset="0"/>
                <a:cs typeface="Times New Roman" pitchFamily="18" charset="0"/>
              </a:rPr>
              <a:t>[3]</a:t>
            </a:r>
            <a:r>
              <a:rPr lang="en-IN" sz="1000" dirty="0">
                <a:latin typeface="Times New Roman" pitchFamily="18" charset="0"/>
                <a:cs typeface="Times New Roman" pitchFamily="18" charset="0"/>
              </a:rPr>
              <a:t> </a:t>
            </a:r>
            <a:r>
              <a:rPr lang="en-IN" sz="1000" dirty="0" err="1">
                <a:latin typeface="Times New Roman" pitchFamily="18" charset="0"/>
                <a:cs typeface="Times New Roman" pitchFamily="18" charset="0"/>
              </a:rPr>
              <a:t>Seungchan</a:t>
            </a:r>
            <a:r>
              <a:rPr lang="en-IN" sz="1000" dirty="0">
                <a:latin typeface="Times New Roman" pitchFamily="18" charset="0"/>
                <a:cs typeface="Times New Roman" pitchFamily="18" charset="0"/>
              </a:rPr>
              <a:t> Lee, </a:t>
            </a:r>
            <a:r>
              <a:rPr lang="en-IN" sz="1000" dirty="0" smtClean="0">
                <a:latin typeface="Times New Roman" pitchFamily="18" charset="0"/>
                <a:cs typeface="Times New Roman" pitchFamily="18" charset="0"/>
              </a:rPr>
              <a:t>“Review </a:t>
            </a:r>
            <a:r>
              <a:rPr lang="en-IN" sz="1000" dirty="0">
                <a:latin typeface="Times New Roman" pitchFamily="18" charset="0"/>
                <a:cs typeface="Times New Roman" pitchFamily="18" charset="0"/>
              </a:rPr>
              <a:t>of Wireless Brain-Computer Interface Systems, Brain-Computer Interface Systems - Recent Progress and Future </a:t>
            </a:r>
            <a:r>
              <a:rPr lang="en-IN" sz="1000" dirty="0" smtClean="0">
                <a:latin typeface="Times New Roman" pitchFamily="18" charset="0"/>
                <a:cs typeface="Times New Roman" pitchFamily="18" charset="0"/>
              </a:rPr>
              <a:t>Prospects,</a:t>
            </a:r>
          </a:p>
          <a:p>
            <a:r>
              <a:rPr lang="en-IN" sz="1000" dirty="0" smtClean="0">
                <a:latin typeface="Times New Roman" pitchFamily="18" charset="0"/>
                <a:cs typeface="Times New Roman" pitchFamily="18" charset="0"/>
              </a:rPr>
              <a:t>http</a:t>
            </a:r>
            <a:r>
              <a:rPr lang="en-IN" sz="1000" dirty="0">
                <a:latin typeface="Times New Roman" pitchFamily="18" charset="0"/>
                <a:cs typeface="Times New Roman" pitchFamily="18" charset="0"/>
              </a:rPr>
              <a:t>://</a:t>
            </a:r>
            <a:r>
              <a:rPr lang="en-IN" sz="1000" dirty="0" smtClean="0">
                <a:latin typeface="Times New Roman" pitchFamily="18" charset="0"/>
                <a:cs typeface="Times New Roman" pitchFamily="18" charset="0"/>
              </a:rPr>
              <a:t>www.intechopen.com/books/brain-computer-interface-systems-recent-progress-and-future-prospects/review-of-wireless-brain-computer-interface-systems</a:t>
            </a:r>
          </a:p>
          <a:p>
            <a:endParaRPr lang="en-IN" sz="1000" dirty="0" smtClean="0">
              <a:latin typeface="Times New Roman" pitchFamily="18" charset="0"/>
              <a:cs typeface="Times New Roman" pitchFamily="18" charset="0"/>
            </a:endParaRPr>
          </a:p>
          <a:p>
            <a:r>
              <a:rPr lang="en-US" sz="1000" dirty="0" smtClean="0">
                <a:latin typeface="Times New Roman" pitchFamily="18" charset="0"/>
                <a:cs typeface="Times New Roman" pitchFamily="18" charset="0"/>
              </a:rPr>
              <a:t>[4] C</a:t>
            </a:r>
            <a:r>
              <a:rPr lang="en-US" sz="1000" dirty="0">
                <a:latin typeface="Times New Roman" pitchFamily="18" charset="0"/>
                <a:cs typeface="Times New Roman" pitchFamily="18" charset="0"/>
              </a:rPr>
              <a:t>. Lin et. al., "EEG-based drowsiness estimation for safety driving using independent component analysis," IEEE Trans. Circuits and Systems I: Regular Papers, vol. 52, no. 12, pp. 2726-2738, Dec. 2005</a:t>
            </a:r>
            <a:r>
              <a:rPr lang="en-US" sz="1000" dirty="0" smtClean="0">
                <a:latin typeface="Times New Roman" pitchFamily="18" charset="0"/>
                <a:cs typeface="Times New Roman" pitchFamily="18" charset="0"/>
              </a:rPr>
              <a:t>.</a:t>
            </a:r>
            <a:endParaRPr lang="en-IN" sz="1000" dirty="0" smtClean="0">
              <a:solidFill>
                <a:schemeClr val="tx1">
                  <a:lumMod val="75000"/>
                  <a:lumOff val="25000"/>
                </a:schemeClr>
              </a:solidFill>
              <a:latin typeface="Times New Roman" pitchFamily="18" charset="0"/>
              <a:cs typeface="Times New Roman" pitchFamily="18" charset="0"/>
            </a:endParaRPr>
          </a:p>
        </p:txBody>
      </p:sp>
      <p:sp>
        <p:nvSpPr>
          <p:cNvPr id="73" name="TextBox 72"/>
          <p:cNvSpPr txBox="1"/>
          <p:nvPr/>
        </p:nvSpPr>
        <p:spPr>
          <a:xfrm>
            <a:off x="212656" y="3915053"/>
            <a:ext cx="4215328" cy="954107"/>
          </a:xfrm>
          <a:prstGeom prst="rect">
            <a:avLst/>
          </a:prstGeom>
          <a:noFill/>
        </p:spPr>
        <p:txBody>
          <a:bodyPr wrap="square" rtlCol="0">
            <a:spAutoFit/>
          </a:bodyPr>
          <a:lstStyle/>
          <a:p>
            <a:pPr marL="171450" indent="-171450">
              <a:buFont typeface="Arial" pitchFamily="34" charset="0"/>
              <a:buChar char="•"/>
            </a:pPr>
            <a:r>
              <a:rPr lang="en-US" sz="1400" dirty="0" smtClean="0">
                <a:solidFill>
                  <a:schemeClr val="accent6">
                    <a:lumMod val="75000"/>
                  </a:schemeClr>
                </a:solidFill>
                <a:latin typeface="Times New Roman" pitchFamily="18" charset="0"/>
                <a:cs typeface="Times New Roman" pitchFamily="18" charset="0"/>
              </a:rPr>
              <a:t>Require Large Number of Electrodes</a:t>
            </a:r>
          </a:p>
          <a:p>
            <a:pPr marL="171450" indent="-171450">
              <a:buFont typeface="Arial" pitchFamily="34" charset="0"/>
              <a:buChar char="•"/>
            </a:pPr>
            <a:r>
              <a:rPr lang="en-US" sz="1400" dirty="0" smtClean="0">
                <a:solidFill>
                  <a:schemeClr val="accent6">
                    <a:lumMod val="75000"/>
                  </a:schemeClr>
                </a:solidFill>
                <a:latin typeface="Times New Roman" pitchFamily="18" charset="0"/>
                <a:cs typeface="Times New Roman" pitchFamily="18" charset="0"/>
              </a:rPr>
              <a:t>Should be worn on human head</a:t>
            </a:r>
          </a:p>
          <a:p>
            <a:pPr marL="171450" indent="-171450">
              <a:buFont typeface="Arial" pitchFamily="34" charset="0"/>
              <a:buChar char="•"/>
            </a:pPr>
            <a:r>
              <a:rPr lang="en-US" sz="1400" dirty="0" smtClean="0">
                <a:solidFill>
                  <a:schemeClr val="accent6">
                    <a:lumMod val="75000"/>
                  </a:schemeClr>
                </a:solidFill>
                <a:latin typeface="Times New Roman" pitchFamily="18" charset="0"/>
                <a:cs typeface="Times New Roman" pitchFamily="18" charset="0"/>
              </a:rPr>
              <a:t>Requires Complex Signal Processing stages to get information from relatively noisy EEG signals</a:t>
            </a:r>
            <a:endParaRPr lang="en-IN" sz="1400" dirty="0" smtClean="0">
              <a:solidFill>
                <a:schemeClr val="accent6">
                  <a:lumMod val="75000"/>
                </a:schemeClr>
              </a:solidFill>
              <a:latin typeface="Times New Roman" pitchFamily="18" charset="0"/>
              <a:cs typeface="Times New Roman" pitchFamily="18" charset="0"/>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1764407"/>
            <a:ext cx="183832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53" name="Arc 2052"/>
          <p:cNvSpPr/>
          <p:nvPr/>
        </p:nvSpPr>
        <p:spPr>
          <a:xfrm rot="21117982">
            <a:off x="2367484" y="2067004"/>
            <a:ext cx="1152128" cy="477767"/>
          </a:xfrm>
          <a:prstGeom prst="arc">
            <a:avLst>
              <a:gd name="adj1" fmla="val 11466539"/>
              <a:gd name="adj2" fmla="val 17688105"/>
            </a:avLst>
          </a:prstGeom>
          <a:ln w="38100">
            <a:solidFill>
              <a:schemeClr val="accent6">
                <a:lumMod val="75000"/>
              </a:schemeClr>
            </a:solidFill>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54" name="TextBox 2053"/>
          <p:cNvSpPr txBox="1"/>
          <p:nvPr/>
        </p:nvSpPr>
        <p:spPr>
          <a:xfrm>
            <a:off x="2962193" y="1949735"/>
            <a:ext cx="936104" cy="461665"/>
          </a:xfrm>
          <a:prstGeom prst="rect">
            <a:avLst/>
          </a:prstGeom>
          <a:noFill/>
        </p:spPr>
        <p:txBody>
          <a:bodyPr wrap="square" rtlCol="0">
            <a:spAutoFit/>
          </a:bodyPr>
          <a:lstStyle/>
          <a:p>
            <a:r>
              <a:rPr lang="en-IN" sz="1200" dirty="0" smtClean="0">
                <a:solidFill>
                  <a:schemeClr val="tx1">
                    <a:lumMod val="75000"/>
                    <a:lumOff val="25000"/>
                  </a:schemeClr>
                </a:solidFill>
                <a:latin typeface="Arial" pitchFamily="34" charset="0"/>
                <a:cs typeface="Arial" pitchFamily="34" charset="0"/>
              </a:rPr>
              <a:t>EEG Electrodes</a:t>
            </a:r>
          </a:p>
        </p:txBody>
      </p:sp>
    </p:spTree>
    <p:extLst>
      <p:ext uri="{BB962C8B-B14F-4D97-AF65-F5344CB8AC3E}">
        <p14:creationId xmlns:p14="http://schemas.microsoft.com/office/powerpoint/2010/main" val="38115129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82" y="1124744"/>
            <a:ext cx="5305438" cy="3096269"/>
          </a:xfrm>
          <a:prstGeom prst="rect">
            <a:avLst/>
          </a:prstGeom>
          <a:ln>
            <a:solidFill>
              <a:schemeClr val="accent6">
                <a:lumMod val="75000"/>
              </a:schemeClr>
            </a:solidFill>
          </a:ln>
        </p:spPr>
      </p:pic>
      <p:sp>
        <p:nvSpPr>
          <p:cNvPr id="6" name="TextBox 5"/>
          <p:cNvSpPr txBox="1"/>
          <p:nvPr/>
        </p:nvSpPr>
        <p:spPr>
          <a:xfrm>
            <a:off x="1547664" y="476672"/>
            <a:ext cx="6260688"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Proposed Technique Using Non-Contact ECG</a:t>
            </a:r>
          </a:p>
        </p:txBody>
      </p:sp>
      <p:sp>
        <p:nvSpPr>
          <p:cNvPr id="3" name="TextBox 2"/>
          <p:cNvSpPr txBox="1"/>
          <p:nvPr/>
        </p:nvSpPr>
        <p:spPr>
          <a:xfrm>
            <a:off x="899592" y="4201343"/>
            <a:ext cx="4347152" cy="338554"/>
          </a:xfrm>
          <a:prstGeom prst="rect">
            <a:avLst/>
          </a:prstGeom>
          <a:noFill/>
        </p:spPr>
        <p:txBody>
          <a:bodyPr wrap="none" rtlCol="0">
            <a:spAutoFit/>
          </a:bodyPr>
          <a:lstStyle/>
          <a:p>
            <a:r>
              <a:rPr lang="en-IN" sz="1600" dirty="0" smtClean="0">
                <a:solidFill>
                  <a:schemeClr val="accent6">
                    <a:lumMod val="75000"/>
                  </a:schemeClr>
                </a:solidFill>
                <a:latin typeface="Times New Roman" pitchFamily="18" charset="0"/>
                <a:cs typeface="Times New Roman" pitchFamily="18" charset="0"/>
              </a:rPr>
              <a:t>Non-Contact ECG Electrodes on a Steering Wheel</a:t>
            </a:r>
          </a:p>
        </p:txBody>
      </p:sp>
      <p:sp>
        <p:nvSpPr>
          <p:cNvPr id="5" name="TextBox 4"/>
          <p:cNvSpPr txBox="1"/>
          <p:nvPr/>
        </p:nvSpPr>
        <p:spPr>
          <a:xfrm>
            <a:off x="126562" y="4618002"/>
            <a:ext cx="7613790" cy="1200329"/>
          </a:xfrm>
          <a:prstGeom prst="rect">
            <a:avLst/>
          </a:prstGeom>
          <a:noFill/>
        </p:spPr>
        <p:txBody>
          <a:bodyPr wrap="square" rtlCol="0">
            <a:spAutoFit/>
          </a:bodyPr>
          <a:lstStyle/>
          <a:p>
            <a:pPr marL="285750" indent="-285750">
              <a:lnSpc>
                <a:spcPct val="150000"/>
              </a:lnSpc>
              <a:buFont typeface="Wingdings" pitchFamily="2" charset="2"/>
              <a:buChar char="Ø"/>
            </a:pPr>
            <a:r>
              <a:rPr lang="en-IN" sz="1600" dirty="0" smtClean="0">
                <a:solidFill>
                  <a:srgbClr val="7030A0"/>
                </a:solidFill>
                <a:latin typeface="Times New Roman" pitchFamily="18" charset="0"/>
                <a:cs typeface="Times New Roman" pitchFamily="18" charset="0"/>
              </a:rPr>
              <a:t>E</a:t>
            </a:r>
            <a:r>
              <a:rPr lang="en-IN" sz="1600" baseline="-25000" dirty="0" smtClean="0">
                <a:solidFill>
                  <a:srgbClr val="7030A0"/>
                </a:solidFill>
                <a:latin typeface="Times New Roman" pitchFamily="18" charset="0"/>
                <a:cs typeface="Times New Roman" pitchFamily="18" charset="0"/>
              </a:rPr>
              <a:t>S1</a:t>
            </a:r>
            <a:r>
              <a:rPr lang="en-IN" sz="1600" dirty="0" smtClean="0">
                <a:solidFill>
                  <a:srgbClr val="7030A0"/>
                </a:solidFill>
                <a:latin typeface="Times New Roman" pitchFamily="18" charset="0"/>
                <a:cs typeface="Times New Roman" pitchFamily="18" charset="0"/>
              </a:rPr>
              <a:t>, E</a:t>
            </a:r>
            <a:r>
              <a:rPr lang="en-IN" sz="1600" baseline="-25000" dirty="0" smtClean="0">
                <a:solidFill>
                  <a:srgbClr val="7030A0"/>
                </a:solidFill>
                <a:latin typeface="Times New Roman" pitchFamily="18" charset="0"/>
                <a:cs typeface="Times New Roman" pitchFamily="18" charset="0"/>
              </a:rPr>
              <a:t>S2</a:t>
            </a:r>
            <a:r>
              <a:rPr lang="en-IN" sz="1600" dirty="0" smtClean="0">
                <a:solidFill>
                  <a:srgbClr val="7030A0"/>
                </a:solidFill>
                <a:latin typeface="Times New Roman" pitchFamily="18" charset="0"/>
                <a:cs typeface="Times New Roman" pitchFamily="18" charset="0"/>
              </a:rPr>
              <a:t> – Sensing ECG Electrodes, E</a:t>
            </a:r>
            <a:r>
              <a:rPr lang="en-IN" sz="1600" baseline="-25000" dirty="0" smtClean="0">
                <a:solidFill>
                  <a:srgbClr val="7030A0"/>
                </a:solidFill>
                <a:latin typeface="Times New Roman" pitchFamily="18" charset="0"/>
                <a:cs typeface="Times New Roman" pitchFamily="18" charset="0"/>
              </a:rPr>
              <a:t>G</a:t>
            </a:r>
            <a:r>
              <a:rPr lang="en-IN" sz="1600" dirty="0" smtClean="0">
                <a:solidFill>
                  <a:srgbClr val="7030A0"/>
                </a:solidFill>
                <a:latin typeface="Times New Roman" pitchFamily="18" charset="0"/>
                <a:cs typeface="Times New Roman" pitchFamily="18" charset="0"/>
              </a:rPr>
              <a:t> – Ground Electrodes</a:t>
            </a:r>
          </a:p>
          <a:p>
            <a:pPr marL="285750" indent="-285750">
              <a:lnSpc>
                <a:spcPct val="150000"/>
              </a:lnSpc>
              <a:buFont typeface="Wingdings" pitchFamily="2" charset="2"/>
              <a:buChar char="Ø"/>
            </a:pPr>
            <a:r>
              <a:rPr lang="en-IN" sz="1600" dirty="0">
                <a:solidFill>
                  <a:srgbClr val="7030A0"/>
                </a:solidFill>
                <a:latin typeface="Times New Roman" pitchFamily="18" charset="0"/>
                <a:cs typeface="Times New Roman" pitchFamily="18" charset="0"/>
              </a:rPr>
              <a:t>E</a:t>
            </a:r>
            <a:r>
              <a:rPr lang="en-IN" sz="1600" baseline="-25000" dirty="0">
                <a:solidFill>
                  <a:srgbClr val="7030A0"/>
                </a:solidFill>
                <a:latin typeface="Times New Roman" pitchFamily="18" charset="0"/>
                <a:cs typeface="Times New Roman" pitchFamily="18" charset="0"/>
              </a:rPr>
              <a:t>G</a:t>
            </a:r>
            <a:r>
              <a:rPr lang="en-IN" sz="1600" dirty="0">
                <a:solidFill>
                  <a:srgbClr val="7030A0"/>
                </a:solidFill>
                <a:latin typeface="Times New Roman" pitchFamily="18" charset="0"/>
                <a:cs typeface="Times New Roman" pitchFamily="18" charset="0"/>
              </a:rPr>
              <a:t> kept close to Sensing Electrodes to reduce common mode </a:t>
            </a:r>
            <a:r>
              <a:rPr lang="en-IN" sz="1600" dirty="0" smtClean="0">
                <a:solidFill>
                  <a:srgbClr val="7030A0"/>
                </a:solidFill>
                <a:latin typeface="Times New Roman" pitchFamily="18" charset="0"/>
                <a:cs typeface="Times New Roman" pitchFamily="18" charset="0"/>
              </a:rPr>
              <a:t>noise</a:t>
            </a:r>
            <a:endParaRPr lang="en-IN" sz="1600" baseline="30000" dirty="0" smtClean="0">
              <a:solidFill>
                <a:srgbClr val="7030A0"/>
              </a:solidFill>
              <a:latin typeface="Times New Roman" pitchFamily="18" charset="0"/>
              <a:cs typeface="Times New Roman" pitchFamily="18" charset="0"/>
            </a:endParaRPr>
          </a:p>
          <a:p>
            <a:pPr marL="285750" indent="-285750">
              <a:lnSpc>
                <a:spcPct val="150000"/>
              </a:lnSpc>
              <a:buFont typeface="Wingdings" pitchFamily="2" charset="2"/>
              <a:buChar char="Ø"/>
            </a:pPr>
            <a:r>
              <a:rPr lang="en-IN" sz="1600" dirty="0" smtClean="0">
                <a:solidFill>
                  <a:srgbClr val="7030A0"/>
                </a:solidFill>
                <a:latin typeface="Times New Roman" pitchFamily="18" charset="0"/>
                <a:cs typeface="Times New Roman" pitchFamily="18" charset="0"/>
              </a:rPr>
              <a:t>Signal from </a:t>
            </a:r>
            <a:r>
              <a:rPr lang="en-IN" sz="1600" dirty="0">
                <a:solidFill>
                  <a:srgbClr val="7030A0"/>
                </a:solidFill>
                <a:latin typeface="Times New Roman" pitchFamily="18" charset="0"/>
                <a:cs typeface="Times New Roman" pitchFamily="18" charset="0"/>
              </a:rPr>
              <a:t>E</a:t>
            </a:r>
            <a:r>
              <a:rPr lang="en-IN" sz="1600" baseline="-25000" dirty="0">
                <a:solidFill>
                  <a:srgbClr val="7030A0"/>
                </a:solidFill>
                <a:latin typeface="Times New Roman" pitchFamily="18" charset="0"/>
                <a:cs typeface="Times New Roman" pitchFamily="18" charset="0"/>
              </a:rPr>
              <a:t>S1</a:t>
            </a:r>
            <a:r>
              <a:rPr lang="en-IN" sz="1600" dirty="0">
                <a:solidFill>
                  <a:srgbClr val="7030A0"/>
                </a:solidFill>
                <a:latin typeface="Times New Roman" pitchFamily="18" charset="0"/>
                <a:cs typeface="Times New Roman" pitchFamily="18" charset="0"/>
              </a:rPr>
              <a:t>, E</a:t>
            </a:r>
            <a:r>
              <a:rPr lang="en-IN" sz="1600" baseline="-25000" dirty="0">
                <a:solidFill>
                  <a:srgbClr val="7030A0"/>
                </a:solidFill>
                <a:latin typeface="Times New Roman" pitchFamily="18" charset="0"/>
                <a:cs typeface="Times New Roman" pitchFamily="18" charset="0"/>
              </a:rPr>
              <a:t>S2</a:t>
            </a:r>
            <a:r>
              <a:rPr lang="en-IN" sz="1600" dirty="0">
                <a:solidFill>
                  <a:srgbClr val="7030A0"/>
                </a:solidFill>
                <a:latin typeface="Times New Roman" pitchFamily="18" charset="0"/>
                <a:cs typeface="Times New Roman" pitchFamily="18" charset="0"/>
              </a:rPr>
              <a:t> </a:t>
            </a:r>
            <a:r>
              <a:rPr lang="en-IN" sz="1600" dirty="0" smtClean="0">
                <a:solidFill>
                  <a:srgbClr val="7030A0"/>
                </a:solidFill>
                <a:latin typeface="Times New Roman" pitchFamily="18" charset="0"/>
                <a:cs typeface="Times New Roman" pitchFamily="18" charset="0"/>
              </a:rPr>
              <a:t>is processed to get clean ECG signal and heart rate indication</a:t>
            </a:r>
          </a:p>
        </p:txBody>
      </p:sp>
      <p:grpSp>
        <p:nvGrpSpPr>
          <p:cNvPr id="9" name="Group 8"/>
          <p:cNvGrpSpPr/>
          <p:nvPr/>
        </p:nvGrpSpPr>
        <p:grpSpPr>
          <a:xfrm>
            <a:off x="5904656" y="3140968"/>
            <a:ext cx="3203848" cy="1512168"/>
            <a:chOff x="5904656" y="3140968"/>
            <a:chExt cx="3203848" cy="1512168"/>
          </a:xfrm>
        </p:grpSpPr>
        <p:sp>
          <p:nvSpPr>
            <p:cNvPr id="2" name="TextBox 1"/>
            <p:cNvSpPr txBox="1"/>
            <p:nvPr/>
          </p:nvSpPr>
          <p:spPr>
            <a:xfrm>
              <a:off x="6264696" y="3356992"/>
              <a:ext cx="2448272" cy="1169551"/>
            </a:xfrm>
            <a:prstGeom prst="rect">
              <a:avLst/>
            </a:prstGeom>
            <a:noFill/>
          </p:spPr>
          <p:txBody>
            <a:bodyPr wrap="square" rtlCol="0">
              <a:spAutoFit/>
            </a:bodyPr>
            <a:lstStyle/>
            <a:p>
              <a:pPr marL="171450" indent="-171450" algn="just">
                <a:buFont typeface="Wingdings" pitchFamily="2" charset="2"/>
                <a:buChar char="q"/>
              </a:pPr>
              <a:r>
                <a:rPr lang="en-US" sz="1400" dirty="0">
                  <a:solidFill>
                    <a:srgbClr val="0070C0"/>
                  </a:solidFill>
                  <a:latin typeface="Times New Roman" pitchFamily="18" charset="0"/>
                  <a:cs typeface="Times New Roman" pitchFamily="18" charset="0"/>
                </a:rPr>
                <a:t>simple and easy-to-integrate </a:t>
              </a:r>
              <a:r>
                <a:rPr lang="en-US" sz="1400" dirty="0" smtClean="0">
                  <a:solidFill>
                    <a:srgbClr val="0070C0"/>
                  </a:solidFill>
                  <a:latin typeface="Times New Roman" pitchFamily="18" charset="0"/>
                  <a:cs typeface="Times New Roman" pitchFamily="18" charset="0"/>
                </a:rPr>
                <a:t>configuration</a:t>
              </a:r>
            </a:p>
            <a:p>
              <a:pPr marL="171450" indent="-171450" algn="just">
                <a:buFont typeface="Wingdings" pitchFamily="2" charset="2"/>
                <a:buChar char="q"/>
              </a:pPr>
              <a:r>
                <a:rPr lang="en-US" sz="1400" dirty="0" smtClean="0">
                  <a:solidFill>
                    <a:srgbClr val="0070C0"/>
                  </a:solidFill>
                  <a:latin typeface="Times New Roman" pitchFamily="18" charset="0"/>
                  <a:cs typeface="Times New Roman" pitchFamily="18" charset="0"/>
                </a:rPr>
                <a:t>Do not require direct-optical contact with human body</a:t>
              </a:r>
            </a:p>
            <a:p>
              <a:pPr marL="171450" indent="-171450" algn="just">
                <a:buFont typeface="Wingdings" pitchFamily="2" charset="2"/>
                <a:buChar char="q"/>
              </a:pPr>
              <a:r>
                <a:rPr lang="en-US" sz="1400" dirty="0" smtClean="0">
                  <a:solidFill>
                    <a:srgbClr val="0070C0"/>
                  </a:solidFill>
                  <a:latin typeface="Times New Roman" pitchFamily="18" charset="0"/>
                  <a:cs typeface="Times New Roman" pitchFamily="18" charset="0"/>
                </a:rPr>
                <a:t>Low noise Solution</a:t>
              </a:r>
              <a:endParaRPr lang="en-IN" sz="1400" dirty="0" smtClean="0">
                <a:solidFill>
                  <a:srgbClr val="0070C0"/>
                </a:solidFill>
                <a:latin typeface="Times New Roman" pitchFamily="18" charset="0"/>
                <a:cs typeface="Times New Roman" pitchFamily="18" charset="0"/>
              </a:endParaRPr>
            </a:p>
          </p:txBody>
        </p:sp>
        <p:sp>
          <p:nvSpPr>
            <p:cNvPr id="8" name="Oval 7"/>
            <p:cNvSpPr/>
            <p:nvPr/>
          </p:nvSpPr>
          <p:spPr>
            <a:xfrm>
              <a:off x="5904656" y="3140968"/>
              <a:ext cx="3203848" cy="1512168"/>
            </a:xfrm>
            <a:prstGeom prst="ellipse">
              <a:avLst/>
            </a:pr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629292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4420"/>
          <a:stretch/>
        </p:blipFill>
        <p:spPr>
          <a:xfrm>
            <a:off x="179512" y="1258415"/>
            <a:ext cx="8663881" cy="2890665"/>
          </a:xfrm>
          <a:prstGeom prst="rect">
            <a:avLst/>
          </a:prstGeom>
        </p:spPr>
      </p:pic>
      <p:sp>
        <p:nvSpPr>
          <p:cNvPr id="6" name="TextBox 5"/>
          <p:cNvSpPr txBox="1"/>
          <p:nvPr/>
        </p:nvSpPr>
        <p:spPr>
          <a:xfrm>
            <a:off x="3203848" y="476672"/>
            <a:ext cx="2781531"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Detailed Schematic </a:t>
            </a:r>
          </a:p>
        </p:txBody>
      </p:sp>
      <p:sp>
        <p:nvSpPr>
          <p:cNvPr id="2" name="Rounded Rectangle 1"/>
          <p:cNvSpPr/>
          <p:nvPr/>
        </p:nvSpPr>
        <p:spPr>
          <a:xfrm>
            <a:off x="1691680" y="1258415"/>
            <a:ext cx="1728192" cy="2890665"/>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a:off x="3563888" y="1268760"/>
            <a:ext cx="2520280" cy="2880320"/>
          </a:xfrm>
          <a:prstGeom prst="roundRect">
            <a:avLst>
              <a:gd name="adj" fmla="val 6676"/>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6156176" y="2852936"/>
            <a:ext cx="2448272" cy="1296144"/>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a:stCxn id="2" idx="2"/>
          </p:cNvCxnSpPr>
          <p:nvPr/>
        </p:nvCxnSpPr>
        <p:spPr>
          <a:xfrm>
            <a:off x="2555776" y="4149080"/>
            <a:ext cx="0" cy="50405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860032" y="4149080"/>
            <a:ext cx="0" cy="50405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452320" y="4149080"/>
            <a:ext cx="0" cy="50405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91680" y="4653136"/>
            <a:ext cx="2016224" cy="1272143"/>
          </a:xfrm>
          <a:prstGeom prst="rect">
            <a:avLst/>
          </a:prstGeom>
          <a:noFill/>
        </p:spPr>
        <p:txBody>
          <a:bodyPr wrap="square" rtlCol="0">
            <a:spAutoFit/>
          </a:bodyPr>
          <a:lstStyle/>
          <a:p>
            <a:r>
              <a:rPr lang="en-IN" sz="1400" dirty="0" smtClean="0">
                <a:solidFill>
                  <a:schemeClr val="tx1">
                    <a:lumMod val="95000"/>
                    <a:lumOff val="5000"/>
                  </a:schemeClr>
                </a:solidFill>
                <a:latin typeface="Times New Roman" pitchFamily="18" charset="0"/>
                <a:cs typeface="Times New Roman" pitchFamily="18" charset="0"/>
              </a:rPr>
              <a:t>IA – Instrumentation Amplifier for obtaining Single ended ECG signal</a:t>
            </a:r>
          </a:p>
          <a:p>
            <a:pPr>
              <a:lnSpc>
                <a:spcPts val="800"/>
              </a:lnSpc>
            </a:pPr>
            <a:endParaRPr lang="en-IN" sz="1400" dirty="0" smtClean="0">
              <a:solidFill>
                <a:schemeClr val="tx1">
                  <a:lumMod val="95000"/>
                  <a:lumOff val="5000"/>
                </a:schemeClr>
              </a:solidFill>
              <a:latin typeface="Times New Roman" pitchFamily="18" charset="0"/>
              <a:cs typeface="Times New Roman" pitchFamily="18" charset="0"/>
            </a:endParaRPr>
          </a:p>
          <a:p>
            <a:r>
              <a:rPr lang="en-IN" sz="1400" dirty="0" smtClean="0">
                <a:solidFill>
                  <a:schemeClr val="tx1">
                    <a:lumMod val="95000"/>
                    <a:lumOff val="5000"/>
                  </a:schemeClr>
                </a:solidFill>
                <a:latin typeface="Times New Roman" pitchFamily="18" charset="0"/>
                <a:cs typeface="Times New Roman" pitchFamily="18" charset="0"/>
              </a:rPr>
              <a:t>OP</a:t>
            </a:r>
            <a:r>
              <a:rPr lang="en-IN" sz="1400" baseline="-25000" dirty="0" smtClean="0">
                <a:solidFill>
                  <a:schemeClr val="tx1">
                    <a:lumMod val="95000"/>
                    <a:lumOff val="5000"/>
                  </a:schemeClr>
                </a:solidFill>
                <a:latin typeface="Times New Roman" pitchFamily="18" charset="0"/>
                <a:cs typeface="Times New Roman" pitchFamily="18" charset="0"/>
              </a:rPr>
              <a:t>I</a:t>
            </a:r>
            <a:r>
              <a:rPr lang="en-IN" sz="1400" dirty="0" smtClean="0">
                <a:solidFill>
                  <a:schemeClr val="tx1">
                    <a:lumMod val="95000"/>
                    <a:lumOff val="5000"/>
                  </a:schemeClr>
                </a:solidFill>
                <a:latin typeface="Times New Roman" pitchFamily="18" charset="0"/>
                <a:cs typeface="Times New Roman" pitchFamily="18" charset="0"/>
              </a:rPr>
              <a:t> – </a:t>
            </a:r>
            <a:r>
              <a:rPr lang="en-IN" sz="1400" dirty="0" err="1" smtClean="0">
                <a:solidFill>
                  <a:schemeClr val="tx1">
                    <a:lumMod val="95000"/>
                    <a:lumOff val="5000"/>
                  </a:schemeClr>
                </a:solidFill>
                <a:latin typeface="Times New Roman" pitchFamily="18" charset="0"/>
                <a:cs typeface="Times New Roman" pitchFamily="18" charset="0"/>
              </a:rPr>
              <a:t>Opamp</a:t>
            </a:r>
            <a:r>
              <a:rPr lang="en-IN" sz="1400" dirty="0" smtClean="0">
                <a:solidFill>
                  <a:schemeClr val="tx1">
                    <a:lumMod val="95000"/>
                    <a:lumOff val="5000"/>
                  </a:schemeClr>
                </a:solidFill>
                <a:latin typeface="Times New Roman" pitchFamily="18" charset="0"/>
                <a:cs typeface="Times New Roman" pitchFamily="18" charset="0"/>
              </a:rPr>
              <a:t> Integrator for Base </a:t>
            </a:r>
            <a:r>
              <a:rPr lang="en-US" sz="1400" dirty="0" smtClean="0">
                <a:solidFill>
                  <a:schemeClr val="tx1">
                    <a:lumMod val="95000"/>
                    <a:lumOff val="5000"/>
                  </a:schemeClr>
                </a:solidFill>
                <a:latin typeface="Times New Roman" pitchFamily="18" charset="0"/>
                <a:cs typeface="Times New Roman" pitchFamily="18" charset="0"/>
              </a:rPr>
              <a:t>line stabilization</a:t>
            </a:r>
            <a:endParaRPr lang="en-IN" sz="1400" dirty="0" smtClean="0">
              <a:solidFill>
                <a:schemeClr val="tx1">
                  <a:lumMod val="95000"/>
                  <a:lumOff val="5000"/>
                </a:schemeClr>
              </a:solidFill>
              <a:latin typeface="Times New Roman" pitchFamily="18" charset="0"/>
              <a:cs typeface="Times New Roman" pitchFamily="18" charset="0"/>
            </a:endParaRPr>
          </a:p>
        </p:txBody>
      </p:sp>
      <p:sp>
        <p:nvSpPr>
          <p:cNvPr id="12" name="TextBox 11"/>
          <p:cNvSpPr txBox="1"/>
          <p:nvPr/>
        </p:nvSpPr>
        <p:spPr>
          <a:xfrm>
            <a:off x="3851920" y="4725144"/>
            <a:ext cx="2133459" cy="954107"/>
          </a:xfrm>
          <a:prstGeom prst="rect">
            <a:avLst/>
          </a:prstGeom>
          <a:noFill/>
        </p:spPr>
        <p:txBody>
          <a:bodyPr wrap="square" rtlCol="0">
            <a:spAutoFit/>
          </a:bodyPr>
          <a:lstStyle/>
          <a:p>
            <a:r>
              <a:rPr lang="en-IN" sz="1400" dirty="0" smtClean="0">
                <a:solidFill>
                  <a:schemeClr val="tx1">
                    <a:lumMod val="95000"/>
                    <a:lumOff val="5000"/>
                  </a:schemeClr>
                </a:solidFill>
                <a:latin typeface="Times New Roman" pitchFamily="18" charset="0"/>
                <a:cs typeface="Times New Roman" pitchFamily="18" charset="0"/>
              </a:rPr>
              <a:t>4</a:t>
            </a:r>
            <a:r>
              <a:rPr lang="en-IN" sz="1400" baseline="30000" dirty="0" smtClean="0">
                <a:solidFill>
                  <a:schemeClr val="tx1">
                    <a:lumMod val="95000"/>
                    <a:lumOff val="5000"/>
                  </a:schemeClr>
                </a:solidFill>
                <a:latin typeface="Times New Roman" pitchFamily="18" charset="0"/>
                <a:cs typeface="Times New Roman" pitchFamily="18" charset="0"/>
              </a:rPr>
              <a:t>th</a:t>
            </a:r>
            <a:r>
              <a:rPr lang="en-IN" sz="1400" dirty="0" smtClean="0">
                <a:solidFill>
                  <a:schemeClr val="tx1">
                    <a:lumMod val="95000"/>
                    <a:lumOff val="5000"/>
                  </a:schemeClr>
                </a:solidFill>
                <a:latin typeface="Times New Roman" pitchFamily="18" charset="0"/>
                <a:cs typeface="Times New Roman" pitchFamily="18" charset="0"/>
              </a:rPr>
              <a:t> Order Low Pass Filter for High Frequency Noise Rejection,</a:t>
            </a:r>
          </a:p>
          <a:p>
            <a:r>
              <a:rPr lang="en-IN" sz="1400" dirty="0" smtClean="0">
                <a:solidFill>
                  <a:schemeClr val="tx1">
                    <a:lumMod val="95000"/>
                    <a:lumOff val="5000"/>
                  </a:schemeClr>
                </a:solidFill>
                <a:latin typeface="Times New Roman" pitchFamily="18" charset="0"/>
                <a:cs typeface="Times New Roman" pitchFamily="18" charset="0"/>
              </a:rPr>
              <a:t>Cut-off frequency: 20 Hz</a:t>
            </a:r>
          </a:p>
        </p:txBody>
      </p:sp>
      <p:sp>
        <p:nvSpPr>
          <p:cNvPr id="13" name="TextBox 12"/>
          <p:cNvSpPr txBox="1"/>
          <p:nvPr/>
        </p:nvSpPr>
        <p:spPr>
          <a:xfrm>
            <a:off x="6326973" y="4725144"/>
            <a:ext cx="2133459" cy="738664"/>
          </a:xfrm>
          <a:prstGeom prst="rect">
            <a:avLst/>
          </a:prstGeom>
          <a:noFill/>
        </p:spPr>
        <p:txBody>
          <a:bodyPr wrap="square" rtlCol="0">
            <a:spAutoFit/>
          </a:bodyPr>
          <a:lstStyle/>
          <a:p>
            <a:r>
              <a:rPr lang="en-IN" sz="1400" dirty="0" smtClean="0">
                <a:solidFill>
                  <a:schemeClr val="tx1">
                    <a:lumMod val="95000"/>
                    <a:lumOff val="5000"/>
                  </a:schemeClr>
                </a:solidFill>
                <a:latin typeface="Times New Roman" pitchFamily="18" charset="0"/>
                <a:cs typeface="Times New Roman" pitchFamily="18" charset="0"/>
              </a:rPr>
              <a:t>2</a:t>
            </a:r>
            <a:r>
              <a:rPr lang="en-IN" sz="1400" baseline="30000" dirty="0" smtClean="0">
                <a:solidFill>
                  <a:schemeClr val="tx1">
                    <a:lumMod val="95000"/>
                    <a:lumOff val="5000"/>
                  </a:schemeClr>
                </a:solidFill>
                <a:latin typeface="Times New Roman" pitchFamily="18" charset="0"/>
                <a:cs typeface="Times New Roman" pitchFamily="18" charset="0"/>
              </a:rPr>
              <a:t>nd</a:t>
            </a:r>
            <a:r>
              <a:rPr lang="en-IN" sz="1400" dirty="0" smtClean="0">
                <a:solidFill>
                  <a:schemeClr val="tx1">
                    <a:lumMod val="95000"/>
                    <a:lumOff val="5000"/>
                  </a:schemeClr>
                </a:solidFill>
                <a:latin typeface="Times New Roman" pitchFamily="18" charset="0"/>
                <a:cs typeface="Times New Roman" pitchFamily="18" charset="0"/>
              </a:rPr>
              <a:t> Order High Pass Filter for Supressing </a:t>
            </a:r>
            <a:r>
              <a:rPr lang="en-US" sz="1400" dirty="0">
                <a:latin typeface="Times New Roman" pitchFamily="18" charset="0"/>
                <a:cs typeface="Times New Roman" pitchFamily="18" charset="0"/>
              </a:rPr>
              <a:t>Respiratory artifacts </a:t>
            </a:r>
            <a:endParaRPr lang="en-IN" sz="1400" dirty="0" smtClean="0">
              <a:solidFill>
                <a:schemeClr val="tx1">
                  <a:lumMod val="95000"/>
                  <a:lumOff val="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32602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1110460"/>
            <a:ext cx="4703681" cy="4334764"/>
          </a:xfrm>
          <a:prstGeom prst="rect">
            <a:avLst/>
          </a:prstGeom>
        </p:spPr>
      </p:pic>
      <p:sp>
        <p:nvSpPr>
          <p:cNvPr id="5" name="TextBox 4"/>
          <p:cNvSpPr txBox="1"/>
          <p:nvPr/>
        </p:nvSpPr>
        <p:spPr>
          <a:xfrm>
            <a:off x="2483768" y="476672"/>
            <a:ext cx="3817071"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Heart Rate Estimation Unit</a:t>
            </a:r>
          </a:p>
        </p:txBody>
      </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988" t="-42257" r="26909" b="-1"/>
          <a:stretch/>
        </p:blipFill>
        <p:spPr bwMode="auto">
          <a:xfrm>
            <a:off x="2195412" y="5560436"/>
            <a:ext cx="4320804" cy="54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3814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131840" y="476672"/>
            <a:ext cx="2495427"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Prototype System</a:t>
            </a:r>
          </a:p>
        </p:txBody>
      </p:sp>
      <p:pic>
        <p:nvPicPr>
          <p:cNvPr id="9" name="Picture 8"/>
          <p:cNvPicPr/>
          <p:nvPr/>
        </p:nvPicPr>
        <p:blipFill>
          <a:blip r:embed="rId2">
            <a:extLst>
              <a:ext uri="{28A0092B-C50C-407E-A947-70E740481C1C}">
                <a14:useLocalDpi xmlns:a14="http://schemas.microsoft.com/office/drawing/2010/main" val="0"/>
              </a:ext>
            </a:extLst>
          </a:blip>
          <a:stretch>
            <a:fillRect/>
          </a:stretch>
        </p:blipFill>
        <p:spPr>
          <a:xfrm>
            <a:off x="72008" y="1268760"/>
            <a:ext cx="5580112" cy="3893948"/>
          </a:xfrm>
          <a:prstGeom prst="rect">
            <a:avLst/>
          </a:prstGeom>
        </p:spPr>
      </p:pic>
      <p:sp>
        <p:nvSpPr>
          <p:cNvPr id="12" name="TextBox 11"/>
          <p:cNvSpPr txBox="1"/>
          <p:nvPr/>
        </p:nvSpPr>
        <p:spPr>
          <a:xfrm>
            <a:off x="610685" y="5085184"/>
            <a:ext cx="3961315" cy="284836"/>
          </a:xfrm>
          <a:prstGeom prst="rect">
            <a:avLst/>
          </a:prstGeom>
          <a:noFill/>
        </p:spPr>
        <p:txBody>
          <a:bodyPr wrap="square" rtlCol="0">
            <a:spAutoFit/>
          </a:bodyPr>
          <a:lstStyle/>
          <a:p>
            <a:pPr algn="ctr"/>
            <a:r>
              <a:rPr lang="en-IN" sz="1200" dirty="0" smtClean="0">
                <a:solidFill>
                  <a:schemeClr val="accent6">
                    <a:lumMod val="75000"/>
                  </a:schemeClr>
                </a:solidFill>
                <a:latin typeface="Arial" pitchFamily="34" charset="0"/>
                <a:cs typeface="Arial" pitchFamily="34" charset="0"/>
              </a:rPr>
              <a:t>Testing of the Developed Prototype on a Volunteer</a:t>
            </a:r>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l="7439"/>
          <a:stretch/>
        </p:blipFill>
        <p:spPr>
          <a:xfrm>
            <a:off x="5942180" y="1268760"/>
            <a:ext cx="2713199" cy="2198439"/>
          </a:xfrm>
          <a:prstGeom prst="rect">
            <a:avLst/>
          </a:prstGeom>
        </p:spPr>
      </p:pic>
      <p:sp>
        <p:nvSpPr>
          <p:cNvPr id="19" name="TextBox 18"/>
          <p:cNvSpPr txBox="1"/>
          <p:nvPr/>
        </p:nvSpPr>
        <p:spPr>
          <a:xfrm>
            <a:off x="5483251" y="3471391"/>
            <a:ext cx="3625253" cy="276999"/>
          </a:xfrm>
          <a:prstGeom prst="rect">
            <a:avLst/>
          </a:prstGeom>
          <a:noFill/>
        </p:spPr>
        <p:txBody>
          <a:bodyPr wrap="square" rtlCol="0">
            <a:spAutoFit/>
          </a:bodyPr>
          <a:lstStyle/>
          <a:p>
            <a:pPr algn="ctr"/>
            <a:r>
              <a:rPr lang="en-IN" sz="1200" dirty="0" smtClean="0">
                <a:solidFill>
                  <a:schemeClr val="accent6">
                    <a:lumMod val="75000"/>
                  </a:schemeClr>
                </a:solidFill>
                <a:latin typeface="Arial" pitchFamily="34" charset="0"/>
                <a:cs typeface="Arial" pitchFamily="34" charset="0"/>
              </a:rPr>
              <a:t>Electrode Placement on a Steering Wheel Model</a:t>
            </a:r>
          </a:p>
        </p:txBody>
      </p:sp>
      <p:sp>
        <p:nvSpPr>
          <p:cNvPr id="20" name="Arc 19"/>
          <p:cNvSpPr/>
          <p:nvPr/>
        </p:nvSpPr>
        <p:spPr>
          <a:xfrm rot="17489368">
            <a:off x="7466654" y="1254219"/>
            <a:ext cx="1251773" cy="855270"/>
          </a:xfrm>
          <a:prstGeom prst="arc">
            <a:avLst>
              <a:gd name="adj1" fmla="val 16200000"/>
              <a:gd name="adj2" fmla="val 19607537"/>
            </a:avLst>
          </a:prstGeom>
          <a:ln>
            <a:solidFill>
              <a:schemeClr val="accent6">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TextBox 20"/>
          <p:cNvSpPr txBox="1"/>
          <p:nvPr/>
        </p:nvSpPr>
        <p:spPr>
          <a:xfrm>
            <a:off x="7866216" y="877942"/>
            <a:ext cx="452368" cy="307777"/>
          </a:xfrm>
          <a:prstGeom prst="rect">
            <a:avLst/>
          </a:prstGeom>
          <a:noFill/>
        </p:spPr>
        <p:txBody>
          <a:bodyPr wrap="none" rtlCol="0">
            <a:spAutoFit/>
          </a:bodyPr>
          <a:lstStyle/>
          <a:p>
            <a:r>
              <a:rPr lang="en-IN" sz="1400" b="1" dirty="0" smtClean="0">
                <a:solidFill>
                  <a:schemeClr val="accent6">
                    <a:lumMod val="75000"/>
                  </a:schemeClr>
                </a:solidFill>
                <a:latin typeface="Arial" pitchFamily="34" charset="0"/>
                <a:cs typeface="Arial" pitchFamily="34" charset="0"/>
              </a:rPr>
              <a:t>E</a:t>
            </a:r>
            <a:r>
              <a:rPr lang="en-IN" sz="1400" b="1" baseline="-25000" dirty="0" smtClean="0">
                <a:solidFill>
                  <a:schemeClr val="accent6">
                    <a:lumMod val="75000"/>
                  </a:schemeClr>
                </a:solidFill>
                <a:latin typeface="Arial" pitchFamily="34" charset="0"/>
                <a:cs typeface="Arial" pitchFamily="34" charset="0"/>
              </a:rPr>
              <a:t>S1</a:t>
            </a:r>
          </a:p>
        </p:txBody>
      </p:sp>
      <p:sp>
        <p:nvSpPr>
          <p:cNvPr id="22" name="Arc 21"/>
          <p:cNvSpPr/>
          <p:nvPr/>
        </p:nvSpPr>
        <p:spPr>
          <a:xfrm rot="17489368">
            <a:off x="7855428" y="1940199"/>
            <a:ext cx="1251773" cy="855270"/>
          </a:xfrm>
          <a:prstGeom prst="arc">
            <a:avLst>
              <a:gd name="adj1" fmla="val 16200000"/>
              <a:gd name="adj2" fmla="val 19607537"/>
            </a:avLst>
          </a:prstGeom>
          <a:ln>
            <a:solidFill>
              <a:schemeClr val="accent6">
                <a:lumMod val="75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3" name="TextBox 22"/>
          <p:cNvSpPr txBox="1"/>
          <p:nvPr/>
        </p:nvSpPr>
        <p:spPr>
          <a:xfrm>
            <a:off x="8244408" y="1196752"/>
            <a:ext cx="426720" cy="338554"/>
          </a:xfrm>
          <a:prstGeom prst="rect">
            <a:avLst/>
          </a:prstGeom>
          <a:noFill/>
        </p:spPr>
        <p:txBody>
          <a:bodyPr wrap="none" rtlCol="0">
            <a:spAutoFit/>
          </a:bodyPr>
          <a:lstStyle/>
          <a:p>
            <a:r>
              <a:rPr lang="en-IN" sz="1600" b="1" dirty="0" smtClean="0">
                <a:solidFill>
                  <a:schemeClr val="bg1"/>
                </a:solidFill>
                <a:latin typeface="Arial" pitchFamily="34" charset="0"/>
                <a:cs typeface="Arial" pitchFamily="34" charset="0"/>
              </a:rPr>
              <a:t>E</a:t>
            </a:r>
            <a:r>
              <a:rPr lang="en-IN" sz="1600" b="1" baseline="-25000" dirty="0">
                <a:solidFill>
                  <a:schemeClr val="bg1"/>
                </a:solidFill>
                <a:latin typeface="Arial" pitchFamily="34" charset="0"/>
                <a:cs typeface="Arial" pitchFamily="34" charset="0"/>
              </a:rPr>
              <a:t>G</a:t>
            </a:r>
            <a:endParaRPr lang="en-IN" sz="1600" b="1" baseline="-25000" dirty="0" smtClean="0">
              <a:solidFill>
                <a:schemeClr val="bg1"/>
              </a:solidFill>
              <a:latin typeface="Arial" pitchFamily="34" charset="0"/>
              <a:cs typeface="Arial" pitchFamily="34" charset="0"/>
            </a:endParaRPr>
          </a:p>
        </p:txBody>
      </p:sp>
      <p:sp>
        <p:nvSpPr>
          <p:cNvPr id="24" name="Arc 23"/>
          <p:cNvSpPr/>
          <p:nvPr/>
        </p:nvSpPr>
        <p:spPr>
          <a:xfrm>
            <a:off x="6156176" y="1185718"/>
            <a:ext cx="720080" cy="803121"/>
          </a:xfrm>
          <a:prstGeom prst="arc">
            <a:avLst>
              <a:gd name="adj1" fmla="val 17116252"/>
              <a:gd name="adj2" fmla="val 20974330"/>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accent6">
                  <a:lumMod val="75000"/>
                </a:schemeClr>
              </a:solidFill>
            </a:endParaRPr>
          </a:p>
        </p:txBody>
      </p:sp>
      <p:sp>
        <p:nvSpPr>
          <p:cNvPr id="25" name="TextBox 24"/>
          <p:cNvSpPr txBox="1"/>
          <p:nvPr/>
        </p:nvSpPr>
        <p:spPr>
          <a:xfrm>
            <a:off x="6372200" y="908720"/>
            <a:ext cx="452368" cy="307777"/>
          </a:xfrm>
          <a:prstGeom prst="rect">
            <a:avLst/>
          </a:prstGeom>
          <a:noFill/>
        </p:spPr>
        <p:txBody>
          <a:bodyPr wrap="none" rtlCol="0">
            <a:spAutoFit/>
          </a:bodyPr>
          <a:lstStyle/>
          <a:p>
            <a:r>
              <a:rPr lang="en-IN" sz="1400" b="1" dirty="0" smtClean="0">
                <a:solidFill>
                  <a:schemeClr val="accent6">
                    <a:lumMod val="75000"/>
                  </a:schemeClr>
                </a:solidFill>
                <a:latin typeface="Arial" pitchFamily="34" charset="0"/>
                <a:cs typeface="Arial" pitchFamily="34" charset="0"/>
              </a:rPr>
              <a:t>E</a:t>
            </a:r>
            <a:r>
              <a:rPr lang="en-IN" sz="1400" b="1" baseline="-25000" dirty="0" smtClean="0">
                <a:solidFill>
                  <a:schemeClr val="accent6">
                    <a:lumMod val="75000"/>
                  </a:schemeClr>
                </a:solidFill>
                <a:latin typeface="Arial" pitchFamily="34" charset="0"/>
                <a:cs typeface="Arial" pitchFamily="34" charset="0"/>
              </a:rPr>
              <a:t>S2</a:t>
            </a:r>
          </a:p>
        </p:txBody>
      </p:sp>
      <p:sp>
        <p:nvSpPr>
          <p:cNvPr id="26" name="Arc 25"/>
          <p:cNvSpPr/>
          <p:nvPr/>
        </p:nvSpPr>
        <p:spPr>
          <a:xfrm rot="20514417">
            <a:off x="5831035" y="1648751"/>
            <a:ext cx="720080" cy="803121"/>
          </a:xfrm>
          <a:prstGeom prst="arc">
            <a:avLst>
              <a:gd name="adj1" fmla="val 17116252"/>
              <a:gd name="adj2" fmla="val 20974330"/>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chemeClr val="accent6">
                  <a:lumMod val="75000"/>
                </a:schemeClr>
              </a:solidFill>
            </a:endParaRPr>
          </a:p>
        </p:txBody>
      </p:sp>
      <p:sp>
        <p:nvSpPr>
          <p:cNvPr id="27" name="TextBox 26"/>
          <p:cNvSpPr txBox="1"/>
          <p:nvPr/>
        </p:nvSpPr>
        <p:spPr>
          <a:xfrm>
            <a:off x="5873472" y="1349152"/>
            <a:ext cx="426720" cy="338554"/>
          </a:xfrm>
          <a:prstGeom prst="rect">
            <a:avLst/>
          </a:prstGeom>
          <a:noFill/>
        </p:spPr>
        <p:txBody>
          <a:bodyPr wrap="none" rtlCol="0">
            <a:spAutoFit/>
          </a:bodyPr>
          <a:lstStyle/>
          <a:p>
            <a:r>
              <a:rPr lang="en-IN" sz="1600" b="1" dirty="0" smtClean="0">
                <a:solidFill>
                  <a:schemeClr val="bg1"/>
                </a:solidFill>
                <a:latin typeface="Arial" pitchFamily="34" charset="0"/>
                <a:cs typeface="Arial" pitchFamily="34" charset="0"/>
              </a:rPr>
              <a:t>E</a:t>
            </a:r>
            <a:r>
              <a:rPr lang="en-IN" sz="1600" b="1" baseline="-25000" dirty="0">
                <a:solidFill>
                  <a:schemeClr val="bg1"/>
                </a:solidFill>
                <a:latin typeface="Arial" pitchFamily="34" charset="0"/>
                <a:cs typeface="Arial" pitchFamily="34" charset="0"/>
              </a:rPr>
              <a:t>G</a:t>
            </a:r>
            <a:endParaRPr lang="en-IN" sz="1600" b="1" baseline="-25000" dirty="0" smtClean="0">
              <a:solidFill>
                <a:schemeClr val="bg1"/>
              </a:solidFill>
              <a:latin typeface="Arial" pitchFamily="34" charset="0"/>
              <a:cs typeface="Arial" pitchFamily="34" charset="0"/>
            </a:endParaRPr>
          </a:p>
        </p:txBody>
      </p:sp>
      <p:sp>
        <p:nvSpPr>
          <p:cNvPr id="28" name="Rectangle 27"/>
          <p:cNvSpPr/>
          <p:nvPr/>
        </p:nvSpPr>
        <p:spPr>
          <a:xfrm>
            <a:off x="5724128" y="3717032"/>
            <a:ext cx="3175113" cy="954107"/>
          </a:xfrm>
          <a:prstGeom prst="rect">
            <a:avLst/>
          </a:prstGeom>
        </p:spPr>
        <p:txBody>
          <a:bodyPr wrap="square">
            <a:spAutoFit/>
          </a:bodyPr>
          <a:lstStyle/>
          <a:p>
            <a:pPr marL="285750" indent="-285750">
              <a:buFont typeface="Wingdings" pitchFamily="2" charset="2"/>
              <a:buChar char="Ø"/>
            </a:pPr>
            <a:r>
              <a:rPr lang="en-IN" sz="1400" dirty="0">
                <a:solidFill>
                  <a:schemeClr val="tx2">
                    <a:lumMod val="75000"/>
                  </a:schemeClr>
                </a:solidFill>
                <a:latin typeface="Times New Roman" pitchFamily="18" charset="0"/>
                <a:ea typeface="Tahoma" pitchFamily="34" charset="0"/>
                <a:cs typeface="Times New Roman" pitchFamily="18" charset="0"/>
              </a:rPr>
              <a:t>E</a:t>
            </a:r>
            <a:r>
              <a:rPr lang="en-IN" sz="1400" baseline="-25000" dirty="0">
                <a:solidFill>
                  <a:schemeClr val="tx2">
                    <a:lumMod val="75000"/>
                  </a:schemeClr>
                </a:solidFill>
                <a:latin typeface="Times New Roman" pitchFamily="18" charset="0"/>
                <a:ea typeface="Tahoma" pitchFamily="34" charset="0"/>
                <a:cs typeface="Times New Roman" pitchFamily="18" charset="0"/>
              </a:rPr>
              <a:t>S1</a:t>
            </a:r>
            <a:r>
              <a:rPr lang="en-IN" sz="1400" dirty="0">
                <a:solidFill>
                  <a:schemeClr val="tx2">
                    <a:lumMod val="75000"/>
                  </a:schemeClr>
                </a:solidFill>
                <a:latin typeface="Times New Roman" pitchFamily="18" charset="0"/>
                <a:ea typeface="Tahoma" pitchFamily="34" charset="0"/>
                <a:cs typeface="Times New Roman" pitchFamily="18" charset="0"/>
              </a:rPr>
              <a:t>, E</a:t>
            </a:r>
            <a:r>
              <a:rPr lang="en-IN" sz="1400" baseline="-25000" dirty="0">
                <a:solidFill>
                  <a:schemeClr val="tx2">
                    <a:lumMod val="75000"/>
                  </a:schemeClr>
                </a:solidFill>
                <a:latin typeface="Times New Roman" pitchFamily="18" charset="0"/>
                <a:ea typeface="Tahoma" pitchFamily="34" charset="0"/>
                <a:cs typeface="Times New Roman" pitchFamily="18" charset="0"/>
              </a:rPr>
              <a:t>S2</a:t>
            </a:r>
            <a:r>
              <a:rPr lang="en-IN" sz="1400" dirty="0">
                <a:solidFill>
                  <a:schemeClr val="tx2">
                    <a:lumMod val="75000"/>
                  </a:schemeClr>
                </a:solidFill>
                <a:latin typeface="Times New Roman" pitchFamily="18" charset="0"/>
                <a:ea typeface="Tahoma" pitchFamily="34" charset="0"/>
                <a:cs typeface="Times New Roman" pitchFamily="18" charset="0"/>
              </a:rPr>
              <a:t> – Sensing ECG </a:t>
            </a:r>
            <a:r>
              <a:rPr lang="en-IN" sz="1400" dirty="0" smtClean="0">
                <a:solidFill>
                  <a:schemeClr val="tx2">
                    <a:lumMod val="75000"/>
                  </a:schemeClr>
                </a:solidFill>
                <a:latin typeface="Times New Roman" pitchFamily="18" charset="0"/>
                <a:ea typeface="Tahoma" pitchFamily="34" charset="0"/>
                <a:cs typeface="Times New Roman" pitchFamily="18" charset="0"/>
              </a:rPr>
              <a:t>Electrodes</a:t>
            </a:r>
          </a:p>
          <a:p>
            <a:pPr marL="285750" indent="-285750">
              <a:buFont typeface="Wingdings" pitchFamily="2" charset="2"/>
              <a:buChar char="Ø"/>
            </a:pPr>
            <a:r>
              <a:rPr lang="en-IN" sz="1400" dirty="0" smtClean="0">
                <a:solidFill>
                  <a:schemeClr val="tx2">
                    <a:lumMod val="75000"/>
                  </a:schemeClr>
                </a:solidFill>
                <a:latin typeface="Times New Roman" pitchFamily="18" charset="0"/>
                <a:ea typeface="Tahoma" pitchFamily="34" charset="0"/>
                <a:cs typeface="Times New Roman" pitchFamily="18" charset="0"/>
              </a:rPr>
              <a:t>E</a:t>
            </a:r>
            <a:r>
              <a:rPr lang="en-IN" sz="1400" baseline="-25000" dirty="0" smtClean="0">
                <a:solidFill>
                  <a:schemeClr val="tx2">
                    <a:lumMod val="75000"/>
                  </a:schemeClr>
                </a:solidFill>
                <a:latin typeface="Times New Roman" pitchFamily="18" charset="0"/>
                <a:ea typeface="Tahoma" pitchFamily="34" charset="0"/>
                <a:cs typeface="Times New Roman" pitchFamily="18" charset="0"/>
              </a:rPr>
              <a:t>G</a:t>
            </a:r>
            <a:r>
              <a:rPr lang="en-IN" sz="1400" dirty="0" smtClean="0">
                <a:solidFill>
                  <a:schemeClr val="tx2">
                    <a:lumMod val="75000"/>
                  </a:schemeClr>
                </a:solidFill>
                <a:latin typeface="Times New Roman" pitchFamily="18" charset="0"/>
                <a:ea typeface="Tahoma" pitchFamily="34" charset="0"/>
                <a:cs typeface="Times New Roman" pitchFamily="18" charset="0"/>
              </a:rPr>
              <a:t> </a:t>
            </a:r>
            <a:r>
              <a:rPr lang="en-IN" sz="1400" dirty="0">
                <a:solidFill>
                  <a:schemeClr val="tx2">
                    <a:lumMod val="75000"/>
                  </a:schemeClr>
                </a:solidFill>
                <a:latin typeface="Times New Roman" pitchFamily="18" charset="0"/>
                <a:ea typeface="Tahoma" pitchFamily="34" charset="0"/>
                <a:cs typeface="Times New Roman" pitchFamily="18" charset="0"/>
              </a:rPr>
              <a:t>– Ground </a:t>
            </a:r>
            <a:r>
              <a:rPr lang="en-IN" sz="1400" dirty="0" smtClean="0">
                <a:solidFill>
                  <a:schemeClr val="tx2">
                    <a:lumMod val="75000"/>
                  </a:schemeClr>
                </a:solidFill>
                <a:latin typeface="Times New Roman" pitchFamily="18" charset="0"/>
                <a:ea typeface="Tahoma" pitchFamily="34" charset="0"/>
                <a:cs typeface="Times New Roman" pitchFamily="18" charset="0"/>
              </a:rPr>
              <a:t>Electrodes</a:t>
            </a:r>
          </a:p>
          <a:p>
            <a:pPr marL="285750" indent="-285750">
              <a:buFont typeface="Wingdings" pitchFamily="2" charset="2"/>
              <a:buChar char="Ø"/>
            </a:pPr>
            <a:r>
              <a:rPr lang="en-US" sz="1400" dirty="0">
                <a:solidFill>
                  <a:schemeClr val="tx2">
                    <a:lumMod val="75000"/>
                  </a:schemeClr>
                </a:solidFill>
                <a:latin typeface="Times New Roman" pitchFamily="18" charset="0"/>
                <a:ea typeface="Tahoma" pitchFamily="34" charset="0"/>
                <a:cs typeface="Times New Roman" pitchFamily="18" charset="0"/>
              </a:rPr>
              <a:t>Low cost Copper (Cu) strips of 0.2 mm thickness </a:t>
            </a:r>
            <a:endParaRPr lang="en-IN" sz="1400" dirty="0">
              <a:solidFill>
                <a:schemeClr val="tx2">
                  <a:lumMod val="75000"/>
                </a:schemeClr>
              </a:solidFill>
              <a:latin typeface="Times New Roman" pitchFamily="18" charset="0"/>
              <a:ea typeface="Tahoma" pitchFamily="34" charset="0"/>
              <a:cs typeface="Times New Roman" pitchFamily="18"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1096636722"/>
              </p:ext>
            </p:extLst>
          </p:nvPr>
        </p:nvGraphicFramePr>
        <p:xfrm>
          <a:off x="5798799" y="5029160"/>
          <a:ext cx="3165689" cy="1280160"/>
        </p:xfrm>
        <a:graphic>
          <a:graphicData uri="http://schemas.openxmlformats.org/drawingml/2006/table">
            <a:tbl>
              <a:tblPr/>
              <a:tblGrid>
                <a:gridCol w="1407012"/>
                <a:gridCol w="1758677"/>
              </a:tblGrid>
              <a:tr h="0">
                <a:tc>
                  <a:txBody>
                    <a:bodyPr/>
                    <a:lstStyle/>
                    <a:p>
                      <a:pPr algn="ctr">
                        <a:spcAft>
                          <a:spcPts val="0"/>
                        </a:spcAft>
                      </a:pPr>
                      <a:r>
                        <a:rPr lang="en-US" sz="1400" b="1" dirty="0" smtClean="0">
                          <a:solidFill>
                            <a:schemeClr val="tx2">
                              <a:lumMod val="75000"/>
                            </a:schemeClr>
                          </a:solidFill>
                          <a:latin typeface="Times New Roman" pitchFamily="18" charset="0"/>
                          <a:ea typeface="Times New Roman"/>
                          <a:cs typeface="Times New Roman" pitchFamily="18" charset="0"/>
                        </a:rPr>
                        <a:t>Component</a:t>
                      </a:r>
                      <a:endParaRPr lang="en-US" sz="1400" dirty="0">
                        <a:solidFill>
                          <a:schemeClr val="tx2">
                            <a:lumMod val="75000"/>
                          </a:schemeClr>
                        </a:solidFill>
                        <a:latin typeface="Times New Roman" pitchFamily="18" charset="0"/>
                        <a:ea typeface="Times New Roman"/>
                        <a:cs typeface="Times New Roman" pitchFamily="18" charset="0"/>
                      </a:endParaRPr>
                    </a:p>
                  </a:txBody>
                  <a:tcPr marL="0" marR="0" marT="0" marB="0"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algn="ctr">
                        <a:spcAft>
                          <a:spcPts val="0"/>
                        </a:spcAft>
                      </a:pPr>
                      <a:r>
                        <a:rPr lang="en-US" sz="1400" b="1" dirty="0" smtClean="0">
                          <a:solidFill>
                            <a:schemeClr val="tx2">
                              <a:lumMod val="75000"/>
                            </a:schemeClr>
                          </a:solidFill>
                          <a:latin typeface="Times New Roman" pitchFamily="18" charset="0"/>
                          <a:ea typeface="Times New Roman"/>
                          <a:cs typeface="Times New Roman" pitchFamily="18" charset="0"/>
                        </a:rPr>
                        <a:t>Part No.</a:t>
                      </a:r>
                      <a:endParaRPr lang="en-US" sz="1400" dirty="0">
                        <a:solidFill>
                          <a:schemeClr val="tx2">
                            <a:lumMod val="75000"/>
                          </a:schemeClr>
                        </a:solidFill>
                        <a:latin typeface="Times New Roman" pitchFamily="18" charset="0"/>
                        <a:ea typeface="Times New Roman"/>
                        <a:cs typeface="Times New Roman" pitchFamily="18" charset="0"/>
                      </a:endParaRPr>
                    </a:p>
                  </a:txBody>
                  <a:tcPr marL="0" marR="0" marT="0" marB="0"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r>
              <a:tr h="0">
                <a:tc>
                  <a:txBody>
                    <a:bodyPr/>
                    <a:lstStyle/>
                    <a:p>
                      <a:pPr algn="ctr">
                        <a:spcAft>
                          <a:spcPts val="0"/>
                        </a:spcAft>
                      </a:pPr>
                      <a:r>
                        <a:rPr lang="pl-PL" sz="1400" dirty="0" smtClean="0">
                          <a:solidFill>
                            <a:schemeClr val="tx2">
                              <a:lumMod val="75000"/>
                            </a:schemeClr>
                          </a:solidFill>
                          <a:latin typeface="Times New Roman" pitchFamily="18" charset="0"/>
                          <a:cs typeface="Times New Roman" pitchFamily="18" charset="0"/>
                        </a:rPr>
                        <a:t>I</a:t>
                      </a:r>
                      <a:r>
                        <a:rPr lang="en-IN" sz="1400" dirty="0" err="1" smtClean="0">
                          <a:solidFill>
                            <a:schemeClr val="tx2">
                              <a:lumMod val="75000"/>
                            </a:schemeClr>
                          </a:solidFill>
                          <a:latin typeface="Times New Roman" pitchFamily="18" charset="0"/>
                          <a:cs typeface="Times New Roman" pitchFamily="18" charset="0"/>
                        </a:rPr>
                        <a:t>nstrumentation</a:t>
                      </a:r>
                      <a:r>
                        <a:rPr lang="en-IN" sz="1400" baseline="0" dirty="0" smtClean="0">
                          <a:solidFill>
                            <a:schemeClr val="tx2">
                              <a:lumMod val="75000"/>
                            </a:schemeClr>
                          </a:solidFill>
                          <a:latin typeface="Times New Roman" pitchFamily="18" charset="0"/>
                          <a:cs typeface="Times New Roman" pitchFamily="18" charset="0"/>
                        </a:rPr>
                        <a:t> Amplifier</a:t>
                      </a:r>
                      <a:r>
                        <a:rPr lang="pl-PL" sz="1400" dirty="0" smtClean="0">
                          <a:solidFill>
                            <a:schemeClr val="tx2">
                              <a:lumMod val="75000"/>
                            </a:schemeClr>
                          </a:solidFill>
                          <a:latin typeface="Times New Roman" pitchFamily="18" charset="0"/>
                          <a:cs typeface="Times New Roman" pitchFamily="18" charset="0"/>
                        </a:rPr>
                        <a:t> </a:t>
                      </a:r>
                      <a:endParaRPr lang="en-US" sz="1400" dirty="0">
                        <a:solidFill>
                          <a:schemeClr val="tx2">
                            <a:lumMod val="75000"/>
                          </a:schemeClr>
                        </a:solidFill>
                        <a:latin typeface="Times New Roman" pitchFamily="18" charset="0"/>
                        <a:ea typeface="Times New Roman"/>
                        <a:cs typeface="Times New Roman" pitchFamily="18" charset="0"/>
                      </a:endParaRPr>
                    </a:p>
                  </a:txBody>
                  <a:tcPr marL="0" marR="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algn="ctr"/>
                      <a:r>
                        <a:rPr lang="en-IN" sz="1400" dirty="0" smtClean="0">
                          <a:solidFill>
                            <a:schemeClr val="tx2">
                              <a:lumMod val="75000"/>
                            </a:schemeClr>
                          </a:solidFill>
                          <a:latin typeface="Times New Roman" pitchFamily="18" charset="0"/>
                          <a:cs typeface="Times New Roman" pitchFamily="18" charset="0"/>
                        </a:rPr>
                        <a:t>INA129</a:t>
                      </a:r>
                      <a:endParaRPr lang="en-US" sz="1400" dirty="0" smtClean="0">
                        <a:solidFill>
                          <a:schemeClr val="tx2">
                            <a:lumMod val="75000"/>
                          </a:schemeClr>
                        </a:solidFill>
                        <a:latin typeface="Times New Roman" pitchFamily="18" charset="0"/>
                        <a:cs typeface="Times New Roman" pitchFamily="18" charset="0"/>
                      </a:endParaRPr>
                    </a:p>
                  </a:txBody>
                  <a:tcPr marL="0" marR="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r>
              <a:tr h="0">
                <a:tc>
                  <a:txBody>
                    <a:bodyPr/>
                    <a:lstStyle/>
                    <a:p>
                      <a:pPr algn="ctr">
                        <a:spcAft>
                          <a:spcPts val="0"/>
                        </a:spcAft>
                      </a:pPr>
                      <a:r>
                        <a:rPr lang="en-IN" sz="1400" dirty="0" err="1" smtClean="0">
                          <a:solidFill>
                            <a:schemeClr val="tx2">
                              <a:lumMod val="75000"/>
                            </a:schemeClr>
                          </a:solidFill>
                          <a:latin typeface="Times New Roman" pitchFamily="18" charset="0"/>
                          <a:ea typeface="+mn-ea"/>
                          <a:cs typeface="Times New Roman" pitchFamily="18" charset="0"/>
                        </a:rPr>
                        <a:t>Opamps</a:t>
                      </a:r>
                      <a:endParaRPr lang="en-US" sz="1400" dirty="0">
                        <a:solidFill>
                          <a:schemeClr val="tx2">
                            <a:lumMod val="75000"/>
                          </a:schemeClr>
                        </a:solidFill>
                        <a:latin typeface="Times New Roman" pitchFamily="18" charset="0"/>
                        <a:ea typeface="Times New Roman"/>
                        <a:cs typeface="Times New Roman" pitchFamily="18" charset="0"/>
                      </a:endParaRPr>
                    </a:p>
                  </a:txBody>
                  <a:tcPr marL="0" marR="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algn="ctr">
                        <a:spcAft>
                          <a:spcPts val="0"/>
                        </a:spcAft>
                      </a:pPr>
                      <a:r>
                        <a:rPr lang="en-US" sz="1400" dirty="0" smtClean="0">
                          <a:solidFill>
                            <a:schemeClr val="tx2">
                              <a:lumMod val="75000"/>
                            </a:schemeClr>
                          </a:solidFill>
                          <a:latin typeface="Times New Roman" pitchFamily="18" charset="0"/>
                          <a:ea typeface="+mn-ea"/>
                          <a:cs typeface="Times New Roman" pitchFamily="18" charset="0"/>
                        </a:rPr>
                        <a:t>OP07</a:t>
                      </a:r>
                      <a:endParaRPr lang="en-US" sz="1400" dirty="0">
                        <a:solidFill>
                          <a:schemeClr val="tx2">
                            <a:lumMod val="75000"/>
                          </a:schemeClr>
                        </a:solidFill>
                        <a:latin typeface="Times New Roman" pitchFamily="18" charset="0"/>
                        <a:ea typeface="Times New Roman"/>
                        <a:cs typeface="Times New Roman" pitchFamily="18" charset="0"/>
                      </a:endParaRPr>
                    </a:p>
                  </a:txBody>
                  <a:tcPr marL="0" marR="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schemeClr>
                          </a:solidFill>
                          <a:effectLst/>
                          <a:latin typeface="Times New Roman" pitchFamily="18" charset="0"/>
                          <a:ea typeface="+mn-ea"/>
                          <a:cs typeface="Times New Roman" pitchFamily="18" charset="0"/>
                        </a:rPr>
                        <a:t>HR estimation unit</a:t>
                      </a:r>
                      <a:endParaRPr lang="en-US" sz="1400" baseline="-25000" dirty="0" smtClean="0">
                        <a:solidFill>
                          <a:schemeClr val="tx2">
                            <a:lumMod val="75000"/>
                          </a:schemeClr>
                        </a:solidFill>
                        <a:latin typeface="Times New Roman" pitchFamily="18" charset="0"/>
                        <a:cs typeface="Times New Roman" pitchFamily="18" charset="0"/>
                      </a:endParaRPr>
                    </a:p>
                  </a:txBody>
                  <a:tcPr marL="0" marR="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algn="ctr">
                        <a:spcAft>
                          <a:spcPts val="0"/>
                        </a:spcAft>
                      </a:pPr>
                      <a:r>
                        <a:rPr lang="en-US" sz="1400" kern="1200" dirty="0" smtClean="0">
                          <a:solidFill>
                            <a:schemeClr val="tx2">
                              <a:lumMod val="75000"/>
                            </a:schemeClr>
                          </a:solidFill>
                          <a:effectLst/>
                          <a:latin typeface="Times New Roman" pitchFamily="18" charset="0"/>
                          <a:ea typeface="+mn-ea"/>
                          <a:cs typeface="Times New Roman" pitchFamily="18" charset="0"/>
                        </a:rPr>
                        <a:t>STM32F4 board</a:t>
                      </a:r>
                      <a:endParaRPr lang="en-US" sz="1400" dirty="0">
                        <a:solidFill>
                          <a:schemeClr val="tx2">
                            <a:lumMod val="75000"/>
                          </a:schemeClr>
                        </a:solidFill>
                        <a:latin typeface="Times New Roman" pitchFamily="18" charset="0"/>
                        <a:ea typeface="Times New Roman"/>
                        <a:cs typeface="Times New Roman" pitchFamily="18" charset="0"/>
                      </a:endParaRPr>
                    </a:p>
                  </a:txBody>
                  <a:tcPr marL="0" marR="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400" dirty="0" smtClean="0">
                          <a:solidFill>
                            <a:schemeClr val="tx2">
                              <a:lumMod val="75000"/>
                            </a:schemeClr>
                          </a:solidFill>
                          <a:latin typeface="Times New Roman" pitchFamily="18" charset="0"/>
                          <a:cs typeface="Times New Roman" pitchFamily="18" charset="0"/>
                        </a:rPr>
                        <a:t>LCD</a:t>
                      </a:r>
                      <a:endParaRPr lang="en-US" sz="1400" dirty="0" smtClean="0">
                        <a:solidFill>
                          <a:schemeClr val="tx2">
                            <a:lumMod val="75000"/>
                          </a:schemeClr>
                        </a:solidFill>
                        <a:latin typeface="Times New Roman" pitchFamily="18" charset="0"/>
                        <a:cs typeface="Times New Roman" pitchFamily="18" charset="0"/>
                      </a:endParaRPr>
                    </a:p>
                  </a:txBody>
                  <a:tcPr marL="0" marR="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c>
                  <a:txBody>
                    <a:bodyPr/>
                    <a:lstStyle/>
                    <a:p>
                      <a:pPr algn="ctr">
                        <a:spcAft>
                          <a:spcPts val="0"/>
                        </a:spcAft>
                      </a:pPr>
                      <a:r>
                        <a:rPr lang="en-US" sz="1400" kern="1200" dirty="0" smtClean="0">
                          <a:solidFill>
                            <a:schemeClr val="tx2">
                              <a:lumMod val="75000"/>
                            </a:schemeClr>
                          </a:solidFill>
                          <a:effectLst/>
                          <a:latin typeface="Times New Roman" pitchFamily="18" charset="0"/>
                          <a:ea typeface="+mn-ea"/>
                          <a:cs typeface="Times New Roman" pitchFamily="18" charset="0"/>
                        </a:rPr>
                        <a:t>Hitachi HD44780 </a:t>
                      </a:r>
                      <a:endParaRPr lang="en-US" sz="1400" dirty="0">
                        <a:solidFill>
                          <a:schemeClr val="tx2">
                            <a:lumMod val="75000"/>
                          </a:schemeClr>
                        </a:solidFill>
                        <a:latin typeface="Times New Roman" pitchFamily="18" charset="0"/>
                        <a:ea typeface="Times New Roman"/>
                        <a:cs typeface="Times New Roman" pitchFamily="18" charset="0"/>
                      </a:endParaRPr>
                    </a:p>
                  </a:txBody>
                  <a:tcPr marL="0" marR="0" marT="0" marB="0">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tcPr>
                </a:tc>
              </a:tr>
            </a:tbl>
          </a:graphicData>
        </a:graphic>
      </p:graphicFrame>
      <p:sp>
        <p:nvSpPr>
          <p:cNvPr id="3" name="TextBox 2"/>
          <p:cNvSpPr txBox="1"/>
          <p:nvPr/>
        </p:nvSpPr>
        <p:spPr>
          <a:xfrm>
            <a:off x="6169420" y="4725144"/>
            <a:ext cx="2291012" cy="338554"/>
          </a:xfrm>
          <a:prstGeom prst="rect">
            <a:avLst/>
          </a:prstGeom>
          <a:noFill/>
        </p:spPr>
        <p:txBody>
          <a:bodyPr wrap="none" rtlCol="0">
            <a:spAutoFit/>
          </a:bodyPr>
          <a:lstStyle/>
          <a:p>
            <a:r>
              <a:rPr lang="en-IN" sz="1600" dirty="0" smtClean="0">
                <a:solidFill>
                  <a:schemeClr val="tx2">
                    <a:lumMod val="75000"/>
                  </a:schemeClr>
                </a:solidFill>
                <a:latin typeface="Times New Roman" pitchFamily="18" charset="0"/>
                <a:cs typeface="Times New Roman" pitchFamily="18" charset="0"/>
              </a:rPr>
              <a:t>List of Components Used</a:t>
            </a:r>
          </a:p>
        </p:txBody>
      </p:sp>
    </p:spTree>
    <p:extLst>
      <p:ext uri="{BB962C8B-B14F-4D97-AF65-F5344CB8AC3E}">
        <p14:creationId xmlns:p14="http://schemas.microsoft.com/office/powerpoint/2010/main" val="198076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052736"/>
            <a:ext cx="4907974" cy="3168351"/>
          </a:xfrm>
          <a:prstGeom prst="rect">
            <a:avLst/>
          </a:prstGeom>
        </p:spPr>
      </p:pic>
      <p:sp>
        <p:nvSpPr>
          <p:cNvPr id="9" name="TextBox 8"/>
          <p:cNvSpPr txBox="1"/>
          <p:nvPr/>
        </p:nvSpPr>
        <p:spPr>
          <a:xfrm>
            <a:off x="3131840" y="476672"/>
            <a:ext cx="3013967" cy="461665"/>
          </a:xfrm>
          <a:prstGeom prst="rect">
            <a:avLst/>
          </a:prstGeom>
          <a:noFill/>
        </p:spPr>
        <p:txBody>
          <a:bodyPr wrap="none" rtlCol="0">
            <a:spAutoFit/>
          </a:bodyPr>
          <a:lstStyle/>
          <a:p>
            <a:r>
              <a:rPr lang="en-US" sz="2400" b="1" dirty="0" smtClean="0">
                <a:solidFill>
                  <a:schemeClr val="accent1">
                    <a:lumMod val="75000"/>
                  </a:schemeClr>
                </a:solidFill>
                <a:latin typeface="Times New Roman" pitchFamily="18" charset="0"/>
                <a:cs typeface="Times New Roman" pitchFamily="18" charset="0"/>
              </a:rPr>
              <a:t>Experimental Results</a:t>
            </a:r>
          </a:p>
        </p:txBody>
      </p:sp>
      <p:grpSp>
        <p:nvGrpSpPr>
          <p:cNvPr id="2" name="Group 1"/>
          <p:cNvGrpSpPr/>
          <p:nvPr/>
        </p:nvGrpSpPr>
        <p:grpSpPr>
          <a:xfrm>
            <a:off x="251520" y="4581128"/>
            <a:ext cx="6264696" cy="1753835"/>
            <a:chOff x="323528" y="4557238"/>
            <a:chExt cx="6264696" cy="1753835"/>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4420"/>
            <a:stretch/>
          </p:blipFill>
          <p:spPr>
            <a:xfrm>
              <a:off x="1331640" y="4557238"/>
              <a:ext cx="5256584" cy="1753835"/>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7439"/>
            <a:stretch/>
          </p:blipFill>
          <p:spPr>
            <a:xfrm>
              <a:off x="323528" y="4778052"/>
              <a:ext cx="1356600" cy="1099220"/>
            </a:xfrm>
            <a:prstGeom prst="rect">
              <a:avLst/>
            </a:prstGeom>
          </p:spPr>
        </p:pic>
      </p:grpSp>
      <p:sp>
        <p:nvSpPr>
          <p:cNvPr id="10" name="Freeform 9"/>
          <p:cNvSpPr/>
          <p:nvPr/>
        </p:nvSpPr>
        <p:spPr>
          <a:xfrm rot="21205987">
            <a:off x="6083714" y="2590236"/>
            <a:ext cx="588978" cy="2544418"/>
          </a:xfrm>
          <a:custGeom>
            <a:avLst/>
            <a:gdLst>
              <a:gd name="connsiteX0" fmla="*/ 79513 w 927950"/>
              <a:gd name="connsiteY0" fmla="*/ 2544418 h 2544418"/>
              <a:gd name="connsiteX1" fmla="*/ 927652 w 927950"/>
              <a:gd name="connsiteY1" fmla="*/ 1616765 h 2544418"/>
              <a:gd name="connsiteX2" fmla="*/ 0 w 927950"/>
              <a:gd name="connsiteY2" fmla="*/ 0 h 2544418"/>
            </a:gdLst>
            <a:ahLst/>
            <a:cxnLst>
              <a:cxn ang="0">
                <a:pos x="connsiteX0" y="connsiteY0"/>
              </a:cxn>
              <a:cxn ang="0">
                <a:pos x="connsiteX1" y="connsiteY1"/>
              </a:cxn>
              <a:cxn ang="0">
                <a:pos x="connsiteX2" y="connsiteY2"/>
              </a:cxn>
            </a:cxnLst>
            <a:rect l="l" t="t" r="r" b="b"/>
            <a:pathLst>
              <a:path w="927950" h="2544418">
                <a:moveTo>
                  <a:pt x="79513" y="2544418"/>
                </a:moveTo>
                <a:cubicBezTo>
                  <a:pt x="510208" y="2292626"/>
                  <a:pt x="940904" y="2040835"/>
                  <a:pt x="927652" y="1616765"/>
                </a:cubicBezTo>
                <a:cubicBezTo>
                  <a:pt x="914400" y="1192695"/>
                  <a:pt x="457200" y="596347"/>
                  <a:pt x="0" y="0"/>
                </a:cubicBezTo>
              </a:path>
            </a:pathLst>
          </a:custGeom>
          <a:ln w="28575">
            <a:solidFill>
              <a:srgbClr val="FFFF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TextBox 10"/>
          <p:cNvSpPr txBox="1"/>
          <p:nvPr/>
        </p:nvSpPr>
        <p:spPr>
          <a:xfrm>
            <a:off x="6221727" y="1887215"/>
            <a:ext cx="2958785" cy="461665"/>
          </a:xfrm>
          <a:prstGeom prst="rect">
            <a:avLst/>
          </a:prstGeom>
          <a:noFill/>
        </p:spPr>
        <p:txBody>
          <a:bodyPr wrap="square" rtlCol="0">
            <a:spAutoFit/>
          </a:bodyPr>
          <a:lstStyle/>
          <a:p>
            <a:r>
              <a:rPr lang="en-IN" sz="1200" dirty="0" smtClean="0">
                <a:solidFill>
                  <a:schemeClr val="tx2">
                    <a:lumMod val="75000"/>
                  </a:schemeClr>
                </a:solidFill>
                <a:latin typeface="Arial" pitchFamily="34" charset="0"/>
                <a:cs typeface="Arial" pitchFamily="34" charset="0"/>
              </a:rPr>
              <a:t>ECG waveform obtained on testing the developed scheme with a volunteer</a:t>
            </a:r>
          </a:p>
        </p:txBody>
      </p:sp>
    </p:spTree>
    <p:extLst>
      <p:ext uri="{BB962C8B-B14F-4D97-AF65-F5344CB8AC3E}">
        <p14:creationId xmlns:p14="http://schemas.microsoft.com/office/powerpoint/2010/main" val="1124127671"/>
      </p:ext>
    </p:extLst>
  </p:cSld>
  <p:clrMapOvr>
    <a:masterClrMapping/>
  </p:clrMapOvr>
  <p:timing>
    <p:tnLst>
      <p:par>
        <p:cTn id="1" dur="indefinite" restart="never" nodeType="tmRoot"/>
      </p:par>
    </p:tnLst>
  </p:timing>
</p:sld>
</file>

<file path=ppt/theme/theme1.xml><?xml version="1.0" encoding="utf-8"?>
<a:theme xmlns:a="http://schemas.openxmlformats.org/drawingml/2006/main" name="Mukes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smtClean="0">
            <a:solidFill>
              <a:schemeClr val="tx1">
                <a:lumMod val="75000"/>
                <a:lumOff val="25000"/>
              </a:schemeClr>
            </a:solidFill>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Mukesh</Template>
  <TotalTime>758</TotalTime>
  <Words>1013</Words>
  <Application>Microsoft Office PowerPoint</Application>
  <PresentationFormat>On-screen Show (4:3)</PresentationFormat>
  <Paragraphs>110</Paragraphs>
  <Slides>15</Slides>
  <Notes>4</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Mukesh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Anoop</dc:creator>
  <cp:lastModifiedBy>user</cp:lastModifiedBy>
  <cp:revision>102</cp:revision>
  <dcterms:created xsi:type="dcterms:W3CDTF">2015-05-04T13:09:25Z</dcterms:created>
  <dcterms:modified xsi:type="dcterms:W3CDTF">2016-01-08T09:23:51Z</dcterms:modified>
</cp:coreProperties>
</file>